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8" r:id="rId13"/>
    <p:sldId id="267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CB1CC5-E24A-4A9D-973C-E04A076C3A0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B7603C5E-AC4F-49DC-AB69-B27FAEC8801A}">
      <dgm:prSet/>
      <dgm:spPr/>
      <dgm:t>
        <a:bodyPr/>
        <a:lstStyle/>
        <a:p>
          <a:pPr>
            <a:defRPr b="1"/>
          </a:pPr>
          <a:r>
            <a:rPr lang="en-US" b="1"/>
            <a:t>Price Distribution</a:t>
          </a:r>
          <a:endParaRPr lang="en-US"/>
        </a:p>
      </dgm:t>
    </dgm:pt>
    <dgm:pt modelId="{CC0F31CA-CCD0-417E-A5A0-EF8A18906220}" type="parTrans" cxnId="{BFED3D98-4B8A-4F85-8769-675644066628}">
      <dgm:prSet/>
      <dgm:spPr/>
      <dgm:t>
        <a:bodyPr/>
        <a:lstStyle/>
        <a:p>
          <a:endParaRPr lang="en-US"/>
        </a:p>
      </dgm:t>
    </dgm:pt>
    <dgm:pt modelId="{E95643B2-45AF-4A93-9115-423F281313BD}" type="sibTrans" cxnId="{BFED3D98-4B8A-4F85-8769-675644066628}">
      <dgm:prSet/>
      <dgm:spPr/>
      <dgm:t>
        <a:bodyPr/>
        <a:lstStyle/>
        <a:p>
          <a:endParaRPr lang="en-US"/>
        </a:p>
      </dgm:t>
    </dgm:pt>
    <dgm:pt modelId="{29A81A39-6D58-461E-82A2-4CA35F08FCA3}">
      <dgm:prSet/>
      <dgm:spPr/>
      <dgm:t>
        <a:bodyPr/>
        <a:lstStyle/>
        <a:p>
          <a:r>
            <a:rPr lang="en-US" dirty="0"/>
            <a:t>Prices are </a:t>
          </a:r>
          <a:r>
            <a:rPr lang="en-US" b="1" dirty="0"/>
            <a:t>right-skewed</a:t>
          </a:r>
          <a:r>
            <a:rPr lang="en-US" dirty="0"/>
            <a:t>, with the majority under €300.</a:t>
          </a:r>
        </a:p>
      </dgm:t>
    </dgm:pt>
    <dgm:pt modelId="{7CE2B0CE-EA0F-4E9B-9C05-58A72F75D161}" type="parTrans" cxnId="{00C0C3B3-242D-40BF-A902-6BB5ACAB8D23}">
      <dgm:prSet/>
      <dgm:spPr/>
      <dgm:t>
        <a:bodyPr/>
        <a:lstStyle/>
        <a:p>
          <a:endParaRPr lang="en-US"/>
        </a:p>
      </dgm:t>
    </dgm:pt>
    <dgm:pt modelId="{8D99D729-E40A-43EB-B5C5-D77DB01241E1}" type="sibTrans" cxnId="{00C0C3B3-242D-40BF-A902-6BB5ACAB8D23}">
      <dgm:prSet/>
      <dgm:spPr/>
      <dgm:t>
        <a:bodyPr/>
        <a:lstStyle/>
        <a:p>
          <a:endParaRPr lang="en-US"/>
        </a:p>
      </dgm:t>
    </dgm:pt>
    <dgm:pt modelId="{C5C0E327-DD9B-4C59-9A28-F1F614BCAEB1}">
      <dgm:prSet/>
      <dgm:spPr/>
      <dgm:t>
        <a:bodyPr/>
        <a:lstStyle/>
        <a:p>
          <a:r>
            <a:rPr lang="en-US" dirty="0"/>
            <a:t>Values </a:t>
          </a:r>
          <a:r>
            <a:rPr lang="en-US" b="1" dirty="0"/>
            <a:t>capped at €500</a:t>
          </a:r>
          <a:r>
            <a:rPr lang="en-US" dirty="0"/>
            <a:t> to reduce outlier impact.</a:t>
          </a:r>
        </a:p>
      </dgm:t>
    </dgm:pt>
    <dgm:pt modelId="{FC6D44A4-6ABD-4631-B82F-BB2F68FC034B}" type="parTrans" cxnId="{3646027B-9F95-45F0-8D61-F8269F9DC776}">
      <dgm:prSet/>
      <dgm:spPr/>
      <dgm:t>
        <a:bodyPr/>
        <a:lstStyle/>
        <a:p>
          <a:endParaRPr lang="en-US"/>
        </a:p>
      </dgm:t>
    </dgm:pt>
    <dgm:pt modelId="{0634BB6E-F18E-46F3-A7A4-124FCEB8D457}" type="sibTrans" cxnId="{3646027B-9F95-45F0-8D61-F8269F9DC776}">
      <dgm:prSet/>
      <dgm:spPr/>
      <dgm:t>
        <a:bodyPr/>
        <a:lstStyle/>
        <a:p>
          <a:endParaRPr lang="en-US"/>
        </a:p>
      </dgm:t>
    </dgm:pt>
    <dgm:pt modelId="{C777A0DD-29A8-4518-9860-839990AAA0AA}">
      <dgm:prSet/>
      <dgm:spPr/>
      <dgm:t>
        <a:bodyPr/>
        <a:lstStyle/>
        <a:p>
          <a:pPr>
            <a:defRPr b="1"/>
          </a:pPr>
          <a:r>
            <a:rPr lang="en-US" b="1"/>
            <a:t>Location &amp; Neighborhood</a:t>
          </a:r>
          <a:endParaRPr lang="en-US"/>
        </a:p>
      </dgm:t>
    </dgm:pt>
    <dgm:pt modelId="{F32F73ED-7D47-4458-A034-DB3164646F3B}" type="parTrans" cxnId="{2851BCD8-23C4-4C11-BBBE-F00B4632DE8A}">
      <dgm:prSet/>
      <dgm:spPr/>
      <dgm:t>
        <a:bodyPr/>
        <a:lstStyle/>
        <a:p>
          <a:endParaRPr lang="en-US"/>
        </a:p>
      </dgm:t>
    </dgm:pt>
    <dgm:pt modelId="{B58D103D-DA95-48FF-BEDF-AAF6F28CECFA}" type="sibTrans" cxnId="{2851BCD8-23C4-4C11-BBBE-F00B4632DE8A}">
      <dgm:prSet/>
      <dgm:spPr/>
      <dgm:t>
        <a:bodyPr/>
        <a:lstStyle/>
        <a:p>
          <a:endParaRPr lang="en-US"/>
        </a:p>
      </dgm:t>
    </dgm:pt>
    <dgm:pt modelId="{A39603D9-838B-4593-A018-E86BE028AE36}">
      <dgm:prSet/>
      <dgm:spPr/>
      <dgm:t>
        <a:bodyPr/>
        <a:lstStyle/>
        <a:p>
          <a:r>
            <a:rPr lang="en-US"/>
            <a:t>Highest bookings in </a:t>
          </a:r>
          <a:r>
            <a:rPr lang="en-US" b="1"/>
            <a:t>Centrum</a:t>
          </a:r>
          <a:r>
            <a:rPr lang="en-US"/>
            <a:t> – booking rate correlation </a:t>
          </a:r>
          <a:r>
            <a:rPr lang="en-US" b="1"/>
            <a:t>0.82</a:t>
          </a:r>
          <a:r>
            <a:rPr lang="en-US"/>
            <a:t>.</a:t>
          </a:r>
        </a:p>
      </dgm:t>
    </dgm:pt>
    <dgm:pt modelId="{01097C5F-A466-4819-AC94-9132B515DA8E}" type="parTrans" cxnId="{8E91DEC2-25CE-4085-B5DC-EF1BABC3986F}">
      <dgm:prSet/>
      <dgm:spPr/>
      <dgm:t>
        <a:bodyPr/>
        <a:lstStyle/>
        <a:p>
          <a:endParaRPr lang="en-US"/>
        </a:p>
      </dgm:t>
    </dgm:pt>
    <dgm:pt modelId="{22C5AE63-C3B0-4E61-BE07-F5AE17D665E2}" type="sibTrans" cxnId="{8E91DEC2-25CE-4085-B5DC-EF1BABC3986F}">
      <dgm:prSet/>
      <dgm:spPr/>
      <dgm:t>
        <a:bodyPr/>
        <a:lstStyle/>
        <a:p>
          <a:endParaRPr lang="en-US"/>
        </a:p>
      </dgm:t>
    </dgm:pt>
    <dgm:pt modelId="{80899C01-5FB3-4DEE-B35D-D33E350F7E47}">
      <dgm:prSet/>
      <dgm:spPr/>
      <dgm:t>
        <a:bodyPr/>
        <a:lstStyle/>
        <a:p>
          <a:r>
            <a:rPr lang="en-US" b="1"/>
            <a:t>Noord</a:t>
          </a:r>
          <a:r>
            <a:rPr lang="en-US"/>
            <a:t> also shows strong activity – correlation </a:t>
          </a:r>
          <a:r>
            <a:rPr lang="en-US" b="1"/>
            <a:t>0.65</a:t>
          </a:r>
          <a:r>
            <a:rPr lang="en-US"/>
            <a:t>.</a:t>
          </a:r>
        </a:p>
      </dgm:t>
    </dgm:pt>
    <dgm:pt modelId="{5284EA6F-BF03-4454-8644-2B2A9DBAF6BB}" type="parTrans" cxnId="{0E3FFD56-6A8E-4330-B053-98D9CE9CF50C}">
      <dgm:prSet/>
      <dgm:spPr/>
      <dgm:t>
        <a:bodyPr/>
        <a:lstStyle/>
        <a:p>
          <a:endParaRPr lang="en-US"/>
        </a:p>
      </dgm:t>
    </dgm:pt>
    <dgm:pt modelId="{55FB2452-2831-433E-BEF7-0CD951DD4010}" type="sibTrans" cxnId="{0E3FFD56-6A8E-4330-B053-98D9CE9CF50C}">
      <dgm:prSet/>
      <dgm:spPr/>
      <dgm:t>
        <a:bodyPr/>
        <a:lstStyle/>
        <a:p>
          <a:endParaRPr lang="en-US"/>
        </a:p>
      </dgm:t>
    </dgm:pt>
    <dgm:pt modelId="{5F45D0B7-12EB-4D29-AB69-AD31F17474B8}">
      <dgm:prSet/>
      <dgm:spPr/>
      <dgm:t>
        <a:bodyPr/>
        <a:lstStyle/>
        <a:p>
          <a:pPr>
            <a:defRPr b="1"/>
          </a:pPr>
          <a:r>
            <a:rPr lang="en-US" b="1"/>
            <a:t>Seasonality Trends</a:t>
          </a:r>
          <a:endParaRPr lang="en-US"/>
        </a:p>
      </dgm:t>
    </dgm:pt>
    <dgm:pt modelId="{32129CCC-10AD-4DCB-971C-C09BC075ABCB}" type="parTrans" cxnId="{F9D94B86-8C2E-42BD-A8DB-42FEC2AD8E89}">
      <dgm:prSet/>
      <dgm:spPr/>
      <dgm:t>
        <a:bodyPr/>
        <a:lstStyle/>
        <a:p>
          <a:endParaRPr lang="en-US"/>
        </a:p>
      </dgm:t>
    </dgm:pt>
    <dgm:pt modelId="{EC26B27A-261A-456A-9164-A4A67DEF2F84}" type="sibTrans" cxnId="{F9D94B86-8C2E-42BD-A8DB-42FEC2AD8E89}">
      <dgm:prSet/>
      <dgm:spPr/>
      <dgm:t>
        <a:bodyPr/>
        <a:lstStyle/>
        <a:p>
          <a:endParaRPr lang="en-US"/>
        </a:p>
      </dgm:t>
    </dgm:pt>
    <dgm:pt modelId="{47FE4315-8C0E-4C97-A47A-178DF63510D8}">
      <dgm:prSet/>
      <dgm:spPr/>
      <dgm:t>
        <a:bodyPr/>
        <a:lstStyle/>
        <a:p>
          <a:r>
            <a:rPr lang="en-US"/>
            <a:t>Booking </a:t>
          </a:r>
          <a:r>
            <a:rPr lang="en-US" b="1"/>
            <a:t>peaks in April and December</a:t>
          </a:r>
          <a:r>
            <a:rPr lang="en-US"/>
            <a:t>.</a:t>
          </a:r>
        </a:p>
      </dgm:t>
    </dgm:pt>
    <dgm:pt modelId="{5CF322D9-28B4-4665-8378-5EA7A03F2C3F}" type="parTrans" cxnId="{135F6D98-4555-4123-8035-D42BBAF35D20}">
      <dgm:prSet/>
      <dgm:spPr/>
      <dgm:t>
        <a:bodyPr/>
        <a:lstStyle/>
        <a:p>
          <a:endParaRPr lang="en-US"/>
        </a:p>
      </dgm:t>
    </dgm:pt>
    <dgm:pt modelId="{1A3EFF18-3D0D-4AE2-AF14-58BAC0FE7D88}" type="sibTrans" cxnId="{135F6D98-4555-4123-8035-D42BBAF35D20}">
      <dgm:prSet/>
      <dgm:spPr/>
      <dgm:t>
        <a:bodyPr/>
        <a:lstStyle/>
        <a:p>
          <a:endParaRPr lang="en-US"/>
        </a:p>
      </dgm:t>
    </dgm:pt>
    <dgm:pt modelId="{01026D7C-B023-4B06-9BA7-167DCD0ECAC3}">
      <dgm:prSet/>
      <dgm:spPr/>
      <dgm:t>
        <a:bodyPr/>
        <a:lstStyle/>
        <a:p>
          <a:r>
            <a:rPr lang="en-US"/>
            <a:t>Noticeable </a:t>
          </a:r>
          <a:r>
            <a:rPr lang="en-US" b="1"/>
            <a:t>dip in August</a:t>
          </a:r>
          <a:r>
            <a:rPr lang="en-US"/>
            <a:t>, indicating seasonal variation in demand.</a:t>
          </a:r>
        </a:p>
      </dgm:t>
    </dgm:pt>
    <dgm:pt modelId="{973AC668-647C-4BE6-A40A-EFD7A9C95DFD}" type="parTrans" cxnId="{A76E2606-2933-43EF-9510-FF32BAC81342}">
      <dgm:prSet/>
      <dgm:spPr/>
      <dgm:t>
        <a:bodyPr/>
        <a:lstStyle/>
        <a:p>
          <a:endParaRPr lang="en-US"/>
        </a:p>
      </dgm:t>
    </dgm:pt>
    <dgm:pt modelId="{EB29585B-9675-4A25-9C62-EB6915BC9FCD}" type="sibTrans" cxnId="{A76E2606-2933-43EF-9510-FF32BAC81342}">
      <dgm:prSet/>
      <dgm:spPr/>
      <dgm:t>
        <a:bodyPr/>
        <a:lstStyle/>
        <a:p>
          <a:endParaRPr lang="en-US"/>
        </a:p>
      </dgm:t>
    </dgm:pt>
    <dgm:pt modelId="{837B012E-0D2D-4BD7-B436-A8D73C85F9E3}" type="pres">
      <dgm:prSet presAssocID="{56CB1CC5-E24A-4A9D-973C-E04A076C3A02}" presName="root" presStyleCnt="0">
        <dgm:presLayoutVars>
          <dgm:dir/>
          <dgm:resizeHandles val="exact"/>
        </dgm:presLayoutVars>
      </dgm:prSet>
      <dgm:spPr/>
    </dgm:pt>
    <dgm:pt modelId="{2818A352-38A2-405F-AC9A-9736D12B9C60}" type="pres">
      <dgm:prSet presAssocID="{B7603C5E-AC4F-49DC-AB69-B27FAEC8801A}" presName="compNode" presStyleCnt="0"/>
      <dgm:spPr/>
    </dgm:pt>
    <dgm:pt modelId="{1EDF9708-32BE-4C79-BE9D-67B2F01A0176}" type="pres">
      <dgm:prSet presAssocID="{B7603C5E-AC4F-49DC-AB69-B27FAEC880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4B70F2B7-13BA-40CD-9D8A-F9631FA0A1E4}" type="pres">
      <dgm:prSet presAssocID="{B7603C5E-AC4F-49DC-AB69-B27FAEC8801A}" presName="iconSpace" presStyleCnt="0"/>
      <dgm:spPr/>
    </dgm:pt>
    <dgm:pt modelId="{384618B2-A69B-46A2-AFF2-97A69B2DBA48}" type="pres">
      <dgm:prSet presAssocID="{B7603C5E-AC4F-49DC-AB69-B27FAEC8801A}" presName="parTx" presStyleLbl="revTx" presStyleIdx="0" presStyleCnt="6">
        <dgm:presLayoutVars>
          <dgm:chMax val="0"/>
          <dgm:chPref val="0"/>
        </dgm:presLayoutVars>
      </dgm:prSet>
      <dgm:spPr/>
    </dgm:pt>
    <dgm:pt modelId="{26D724E1-FE4A-429A-8664-B199347E8865}" type="pres">
      <dgm:prSet presAssocID="{B7603C5E-AC4F-49DC-AB69-B27FAEC8801A}" presName="txSpace" presStyleCnt="0"/>
      <dgm:spPr/>
    </dgm:pt>
    <dgm:pt modelId="{22872EAC-3C18-4378-8889-6422DD70A613}" type="pres">
      <dgm:prSet presAssocID="{B7603C5E-AC4F-49DC-AB69-B27FAEC8801A}" presName="desTx" presStyleLbl="revTx" presStyleIdx="1" presStyleCnt="6">
        <dgm:presLayoutVars/>
      </dgm:prSet>
      <dgm:spPr/>
    </dgm:pt>
    <dgm:pt modelId="{42E2B908-7BC7-48B8-956F-FBC8700F11BF}" type="pres">
      <dgm:prSet presAssocID="{E95643B2-45AF-4A93-9115-423F281313BD}" presName="sibTrans" presStyleCnt="0"/>
      <dgm:spPr/>
    </dgm:pt>
    <dgm:pt modelId="{34761216-C272-4101-8276-E60164F9A875}" type="pres">
      <dgm:prSet presAssocID="{C777A0DD-29A8-4518-9860-839990AAA0AA}" presName="compNode" presStyleCnt="0"/>
      <dgm:spPr/>
    </dgm:pt>
    <dgm:pt modelId="{96F62BEE-34D6-464A-B6C4-C28985082C9B}" type="pres">
      <dgm:prSet presAssocID="{C777A0DD-29A8-4518-9860-839990AAA0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gloo"/>
        </a:ext>
      </dgm:extLst>
    </dgm:pt>
    <dgm:pt modelId="{7AFC417F-6C57-44C6-BB58-758F060EC864}" type="pres">
      <dgm:prSet presAssocID="{C777A0DD-29A8-4518-9860-839990AAA0AA}" presName="iconSpace" presStyleCnt="0"/>
      <dgm:spPr/>
    </dgm:pt>
    <dgm:pt modelId="{FAE059A0-1422-4DF4-B90D-1E79834C62BD}" type="pres">
      <dgm:prSet presAssocID="{C777A0DD-29A8-4518-9860-839990AAA0AA}" presName="parTx" presStyleLbl="revTx" presStyleIdx="2" presStyleCnt="6">
        <dgm:presLayoutVars>
          <dgm:chMax val="0"/>
          <dgm:chPref val="0"/>
        </dgm:presLayoutVars>
      </dgm:prSet>
      <dgm:spPr/>
    </dgm:pt>
    <dgm:pt modelId="{21219C70-AF99-4594-8690-297D83335592}" type="pres">
      <dgm:prSet presAssocID="{C777A0DD-29A8-4518-9860-839990AAA0AA}" presName="txSpace" presStyleCnt="0"/>
      <dgm:spPr/>
    </dgm:pt>
    <dgm:pt modelId="{4A82B235-F5FF-4481-A620-0550976D3136}" type="pres">
      <dgm:prSet presAssocID="{C777A0DD-29A8-4518-9860-839990AAA0AA}" presName="desTx" presStyleLbl="revTx" presStyleIdx="3" presStyleCnt="6">
        <dgm:presLayoutVars/>
      </dgm:prSet>
      <dgm:spPr/>
    </dgm:pt>
    <dgm:pt modelId="{11E4FEDF-8207-4269-8E48-F742DE106F77}" type="pres">
      <dgm:prSet presAssocID="{B58D103D-DA95-48FF-BEDF-AAF6F28CECFA}" presName="sibTrans" presStyleCnt="0"/>
      <dgm:spPr/>
    </dgm:pt>
    <dgm:pt modelId="{2BFC68F8-1845-436F-A8DE-96B9CAD70D12}" type="pres">
      <dgm:prSet presAssocID="{5F45D0B7-12EB-4D29-AB69-AD31F17474B8}" presName="compNode" presStyleCnt="0"/>
      <dgm:spPr/>
    </dgm:pt>
    <dgm:pt modelId="{1F4BD9DD-F9D3-4D4C-8F66-5EA9882370D6}" type="pres">
      <dgm:prSet presAssocID="{5F45D0B7-12EB-4D29-AB69-AD31F17474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F3A3453D-F95E-4168-9A12-275332FFECD1}" type="pres">
      <dgm:prSet presAssocID="{5F45D0B7-12EB-4D29-AB69-AD31F17474B8}" presName="iconSpace" presStyleCnt="0"/>
      <dgm:spPr/>
    </dgm:pt>
    <dgm:pt modelId="{A4D85B61-B986-4CAF-B73F-FAED61FBA2FC}" type="pres">
      <dgm:prSet presAssocID="{5F45D0B7-12EB-4D29-AB69-AD31F17474B8}" presName="parTx" presStyleLbl="revTx" presStyleIdx="4" presStyleCnt="6">
        <dgm:presLayoutVars>
          <dgm:chMax val="0"/>
          <dgm:chPref val="0"/>
        </dgm:presLayoutVars>
      </dgm:prSet>
      <dgm:spPr/>
    </dgm:pt>
    <dgm:pt modelId="{FA0DAD2D-0D7C-477F-ABB6-035F14CB68B2}" type="pres">
      <dgm:prSet presAssocID="{5F45D0B7-12EB-4D29-AB69-AD31F17474B8}" presName="txSpace" presStyleCnt="0"/>
      <dgm:spPr/>
    </dgm:pt>
    <dgm:pt modelId="{6F5611C3-C2E3-411A-9B32-D66A86DAC259}" type="pres">
      <dgm:prSet presAssocID="{5F45D0B7-12EB-4D29-AB69-AD31F17474B8}" presName="desTx" presStyleLbl="revTx" presStyleIdx="5" presStyleCnt="6">
        <dgm:presLayoutVars/>
      </dgm:prSet>
      <dgm:spPr/>
    </dgm:pt>
  </dgm:ptLst>
  <dgm:cxnLst>
    <dgm:cxn modelId="{B3535104-576D-4589-8F73-2572B3A84B1D}" type="presOf" srcId="{A39603D9-838B-4593-A018-E86BE028AE36}" destId="{4A82B235-F5FF-4481-A620-0550976D3136}" srcOrd="0" destOrd="0" presId="urn:microsoft.com/office/officeart/2018/2/layout/IconLabelDescriptionList"/>
    <dgm:cxn modelId="{A76E2606-2933-43EF-9510-FF32BAC81342}" srcId="{5F45D0B7-12EB-4D29-AB69-AD31F17474B8}" destId="{01026D7C-B023-4B06-9BA7-167DCD0ECAC3}" srcOrd="1" destOrd="0" parTransId="{973AC668-647C-4BE6-A40A-EFD7A9C95DFD}" sibTransId="{EB29585B-9675-4A25-9C62-EB6915BC9FCD}"/>
    <dgm:cxn modelId="{A86EC71A-AE2A-459C-B387-20ADC332B1A2}" type="presOf" srcId="{B7603C5E-AC4F-49DC-AB69-B27FAEC8801A}" destId="{384618B2-A69B-46A2-AFF2-97A69B2DBA48}" srcOrd="0" destOrd="0" presId="urn:microsoft.com/office/officeart/2018/2/layout/IconLabelDescriptionList"/>
    <dgm:cxn modelId="{E097BD26-02C5-4149-B79C-AD38DCEA2925}" type="presOf" srcId="{C5C0E327-DD9B-4C59-9A28-F1F614BCAEB1}" destId="{22872EAC-3C18-4378-8889-6422DD70A613}" srcOrd="0" destOrd="1" presId="urn:microsoft.com/office/officeart/2018/2/layout/IconLabelDescriptionList"/>
    <dgm:cxn modelId="{226ECE38-121E-44C4-809A-70D005333B16}" type="presOf" srcId="{C777A0DD-29A8-4518-9860-839990AAA0AA}" destId="{FAE059A0-1422-4DF4-B90D-1E79834C62BD}" srcOrd="0" destOrd="0" presId="urn:microsoft.com/office/officeart/2018/2/layout/IconLabelDescriptionList"/>
    <dgm:cxn modelId="{8A93A73C-54BA-494A-AAD4-B57F3C305CA9}" type="presOf" srcId="{29A81A39-6D58-461E-82A2-4CA35F08FCA3}" destId="{22872EAC-3C18-4378-8889-6422DD70A613}" srcOrd="0" destOrd="0" presId="urn:microsoft.com/office/officeart/2018/2/layout/IconLabelDescriptionList"/>
    <dgm:cxn modelId="{0E3FFD56-6A8E-4330-B053-98D9CE9CF50C}" srcId="{C777A0DD-29A8-4518-9860-839990AAA0AA}" destId="{80899C01-5FB3-4DEE-B35D-D33E350F7E47}" srcOrd="1" destOrd="0" parTransId="{5284EA6F-BF03-4454-8644-2B2A9DBAF6BB}" sibTransId="{55FB2452-2831-433E-BEF7-0CD951DD4010}"/>
    <dgm:cxn modelId="{3646027B-9F95-45F0-8D61-F8269F9DC776}" srcId="{B7603C5E-AC4F-49DC-AB69-B27FAEC8801A}" destId="{C5C0E327-DD9B-4C59-9A28-F1F614BCAEB1}" srcOrd="1" destOrd="0" parTransId="{FC6D44A4-6ABD-4631-B82F-BB2F68FC034B}" sibTransId="{0634BB6E-F18E-46F3-A7A4-124FCEB8D457}"/>
    <dgm:cxn modelId="{F9D94B86-8C2E-42BD-A8DB-42FEC2AD8E89}" srcId="{56CB1CC5-E24A-4A9D-973C-E04A076C3A02}" destId="{5F45D0B7-12EB-4D29-AB69-AD31F17474B8}" srcOrd="2" destOrd="0" parTransId="{32129CCC-10AD-4DCB-971C-C09BC075ABCB}" sibTransId="{EC26B27A-261A-456A-9164-A4A67DEF2F84}"/>
    <dgm:cxn modelId="{BFED3D98-4B8A-4F85-8769-675644066628}" srcId="{56CB1CC5-E24A-4A9D-973C-E04A076C3A02}" destId="{B7603C5E-AC4F-49DC-AB69-B27FAEC8801A}" srcOrd="0" destOrd="0" parTransId="{CC0F31CA-CCD0-417E-A5A0-EF8A18906220}" sibTransId="{E95643B2-45AF-4A93-9115-423F281313BD}"/>
    <dgm:cxn modelId="{135F6D98-4555-4123-8035-D42BBAF35D20}" srcId="{5F45D0B7-12EB-4D29-AB69-AD31F17474B8}" destId="{47FE4315-8C0E-4C97-A47A-178DF63510D8}" srcOrd="0" destOrd="0" parTransId="{5CF322D9-28B4-4665-8378-5EA7A03F2C3F}" sibTransId="{1A3EFF18-3D0D-4AE2-AF14-58BAC0FE7D88}"/>
    <dgm:cxn modelId="{00C0C3B3-242D-40BF-A902-6BB5ACAB8D23}" srcId="{B7603C5E-AC4F-49DC-AB69-B27FAEC8801A}" destId="{29A81A39-6D58-461E-82A2-4CA35F08FCA3}" srcOrd="0" destOrd="0" parTransId="{7CE2B0CE-EA0F-4E9B-9C05-58A72F75D161}" sibTransId="{8D99D729-E40A-43EB-B5C5-D77DB01241E1}"/>
    <dgm:cxn modelId="{93E4C3B4-610B-4C4B-AAED-A71075BD711D}" type="presOf" srcId="{01026D7C-B023-4B06-9BA7-167DCD0ECAC3}" destId="{6F5611C3-C2E3-411A-9B32-D66A86DAC259}" srcOrd="0" destOrd="1" presId="urn:microsoft.com/office/officeart/2018/2/layout/IconLabelDescriptionList"/>
    <dgm:cxn modelId="{C6769DB6-5A4B-4444-A826-E3F9707A511C}" type="presOf" srcId="{5F45D0B7-12EB-4D29-AB69-AD31F17474B8}" destId="{A4D85B61-B986-4CAF-B73F-FAED61FBA2FC}" srcOrd="0" destOrd="0" presId="urn:microsoft.com/office/officeart/2018/2/layout/IconLabelDescriptionList"/>
    <dgm:cxn modelId="{8E91DEC2-25CE-4085-B5DC-EF1BABC3986F}" srcId="{C777A0DD-29A8-4518-9860-839990AAA0AA}" destId="{A39603D9-838B-4593-A018-E86BE028AE36}" srcOrd="0" destOrd="0" parTransId="{01097C5F-A466-4819-AC94-9132B515DA8E}" sibTransId="{22C5AE63-C3B0-4E61-BE07-F5AE17D665E2}"/>
    <dgm:cxn modelId="{2851BCD8-23C4-4C11-BBBE-F00B4632DE8A}" srcId="{56CB1CC5-E24A-4A9D-973C-E04A076C3A02}" destId="{C777A0DD-29A8-4518-9860-839990AAA0AA}" srcOrd="1" destOrd="0" parTransId="{F32F73ED-7D47-4458-A034-DB3164646F3B}" sibTransId="{B58D103D-DA95-48FF-BEDF-AAF6F28CECFA}"/>
    <dgm:cxn modelId="{DDEB95DD-5700-4D64-B71A-53AFED0477B8}" type="presOf" srcId="{47FE4315-8C0E-4C97-A47A-178DF63510D8}" destId="{6F5611C3-C2E3-411A-9B32-D66A86DAC259}" srcOrd="0" destOrd="0" presId="urn:microsoft.com/office/officeart/2018/2/layout/IconLabelDescriptionList"/>
    <dgm:cxn modelId="{B2DEC8EF-E150-40BE-A703-316BD423BAC4}" type="presOf" srcId="{80899C01-5FB3-4DEE-B35D-D33E350F7E47}" destId="{4A82B235-F5FF-4481-A620-0550976D3136}" srcOrd="0" destOrd="1" presId="urn:microsoft.com/office/officeart/2018/2/layout/IconLabelDescriptionList"/>
    <dgm:cxn modelId="{F074E5F2-BA74-4C9C-AFAF-BFAAFCFBE909}" type="presOf" srcId="{56CB1CC5-E24A-4A9D-973C-E04A076C3A02}" destId="{837B012E-0D2D-4BD7-B436-A8D73C85F9E3}" srcOrd="0" destOrd="0" presId="urn:microsoft.com/office/officeart/2018/2/layout/IconLabelDescriptionList"/>
    <dgm:cxn modelId="{0C93AC17-30CE-47DF-8609-78BAEFE86A89}" type="presParOf" srcId="{837B012E-0D2D-4BD7-B436-A8D73C85F9E3}" destId="{2818A352-38A2-405F-AC9A-9736D12B9C60}" srcOrd="0" destOrd="0" presId="urn:microsoft.com/office/officeart/2018/2/layout/IconLabelDescriptionList"/>
    <dgm:cxn modelId="{298A98A3-CD5C-4E56-B4A0-D517BC5D8B57}" type="presParOf" srcId="{2818A352-38A2-405F-AC9A-9736D12B9C60}" destId="{1EDF9708-32BE-4C79-BE9D-67B2F01A0176}" srcOrd="0" destOrd="0" presId="urn:microsoft.com/office/officeart/2018/2/layout/IconLabelDescriptionList"/>
    <dgm:cxn modelId="{8B136488-7979-4B7D-9A95-DF11E5BDA2E2}" type="presParOf" srcId="{2818A352-38A2-405F-AC9A-9736D12B9C60}" destId="{4B70F2B7-13BA-40CD-9D8A-F9631FA0A1E4}" srcOrd="1" destOrd="0" presId="urn:microsoft.com/office/officeart/2018/2/layout/IconLabelDescriptionList"/>
    <dgm:cxn modelId="{E2A10A10-6825-4F97-8009-89EF12D68DF1}" type="presParOf" srcId="{2818A352-38A2-405F-AC9A-9736D12B9C60}" destId="{384618B2-A69B-46A2-AFF2-97A69B2DBA48}" srcOrd="2" destOrd="0" presId="urn:microsoft.com/office/officeart/2018/2/layout/IconLabelDescriptionList"/>
    <dgm:cxn modelId="{9891DF04-2D88-425E-8110-210115911950}" type="presParOf" srcId="{2818A352-38A2-405F-AC9A-9736D12B9C60}" destId="{26D724E1-FE4A-429A-8664-B199347E8865}" srcOrd="3" destOrd="0" presId="urn:microsoft.com/office/officeart/2018/2/layout/IconLabelDescriptionList"/>
    <dgm:cxn modelId="{8724F258-D6CB-4FF9-B8FF-B51302AD0DE3}" type="presParOf" srcId="{2818A352-38A2-405F-AC9A-9736D12B9C60}" destId="{22872EAC-3C18-4378-8889-6422DD70A613}" srcOrd="4" destOrd="0" presId="urn:microsoft.com/office/officeart/2018/2/layout/IconLabelDescriptionList"/>
    <dgm:cxn modelId="{E45CE63A-4273-453E-8E82-B3453459E014}" type="presParOf" srcId="{837B012E-0D2D-4BD7-B436-A8D73C85F9E3}" destId="{42E2B908-7BC7-48B8-956F-FBC8700F11BF}" srcOrd="1" destOrd="0" presId="urn:microsoft.com/office/officeart/2018/2/layout/IconLabelDescriptionList"/>
    <dgm:cxn modelId="{202653FC-770E-40B7-8091-B06DE18F5472}" type="presParOf" srcId="{837B012E-0D2D-4BD7-B436-A8D73C85F9E3}" destId="{34761216-C272-4101-8276-E60164F9A875}" srcOrd="2" destOrd="0" presId="urn:microsoft.com/office/officeart/2018/2/layout/IconLabelDescriptionList"/>
    <dgm:cxn modelId="{ADFFB2F9-3F2A-4E40-9B3E-74D082D9CE66}" type="presParOf" srcId="{34761216-C272-4101-8276-E60164F9A875}" destId="{96F62BEE-34D6-464A-B6C4-C28985082C9B}" srcOrd="0" destOrd="0" presId="urn:microsoft.com/office/officeart/2018/2/layout/IconLabelDescriptionList"/>
    <dgm:cxn modelId="{267A3C47-4C84-47DC-94B2-99477B6A199B}" type="presParOf" srcId="{34761216-C272-4101-8276-E60164F9A875}" destId="{7AFC417F-6C57-44C6-BB58-758F060EC864}" srcOrd="1" destOrd="0" presId="urn:microsoft.com/office/officeart/2018/2/layout/IconLabelDescriptionList"/>
    <dgm:cxn modelId="{FCBDE387-4051-473F-AF05-5D7A862AC578}" type="presParOf" srcId="{34761216-C272-4101-8276-E60164F9A875}" destId="{FAE059A0-1422-4DF4-B90D-1E79834C62BD}" srcOrd="2" destOrd="0" presId="urn:microsoft.com/office/officeart/2018/2/layout/IconLabelDescriptionList"/>
    <dgm:cxn modelId="{C6FFFF04-0568-49E3-8BB5-BBB44C389116}" type="presParOf" srcId="{34761216-C272-4101-8276-E60164F9A875}" destId="{21219C70-AF99-4594-8690-297D83335592}" srcOrd="3" destOrd="0" presId="urn:microsoft.com/office/officeart/2018/2/layout/IconLabelDescriptionList"/>
    <dgm:cxn modelId="{1471AA28-E8E6-40BB-AE30-5EE63ED1F3DC}" type="presParOf" srcId="{34761216-C272-4101-8276-E60164F9A875}" destId="{4A82B235-F5FF-4481-A620-0550976D3136}" srcOrd="4" destOrd="0" presId="urn:microsoft.com/office/officeart/2018/2/layout/IconLabelDescriptionList"/>
    <dgm:cxn modelId="{AA91B28D-1CBD-4AA2-95DC-C605BC867D70}" type="presParOf" srcId="{837B012E-0D2D-4BD7-B436-A8D73C85F9E3}" destId="{11E4FEDF-8207-4269-8E48-F742DE106F77}" srcOrd="3" destOrd="0" presId="urn:microsoft.com/office/officeart/2018/2/layout/IconLabelDescriptionList"/>
    <dgm:cxn modelId="{DE6A62A4-D305-4702-A3ED-6C47E65BBA75}" type="presParOf" srcId="{837B012E-0D2D-4BD7-B436-A8D73C85F9E3}" destId="{2BFC68F8-1845-436F-A8DE-96B9CAD70D12}" srcOrd="4" destOrd="0" presId="urn:microsoft.com/office/officeart/2018/2/layout/IconLabelDescriptionList"/>
    <dgm:cxn modelId="{ABDF3C5A-F176-418B-B26B-82EC2187ADAF}" type="presParOf" srcId="{2BFC68F8-1845-436F-A8DE-96B9CAD70D12}" destId="{1F4BD9DD-F9D3-4D4C-8F66-5EA9882370D6}" srcOrd="0" destOrd="0" presId="urn:microsoft.com/office/officeart/2018/2/layout/IconLabelDescriptionList"/>
    <dgm:cxn modelId="{BE215592-37BB-49DA-8658-019BA16963D6}" type="presParOf" srcId="{2BFC68F8-1845-436F-A8DE-96B9CAD70D12}" destId="{F3A3453D-F95E-4168-9A12-275332FFECD1}" srcOrd="1" destOrd="0" presId="urn:microsoft.com/office/officeart/2018/2/layout/IconLabelDescriptionList"/>
    <dgm:cxn modelId="{E7CF786A-EA4C-4333-8E46-F783E9848C17}" type="presParOf" srcId="{2BFC68F8-1845-436F-A8DE-96B9CAD70D12}" destId="{A4D85B61-B986-4CAF-B73F-FAED61FBA2FC}" srcOrd="2" destOrd="0" presId="urn:microsoft.com/office/officeart/2018/2/layout/IconLabelDescriptionList"/>
    <dgm:cxn modelId="{F9E89374-F0C9-4C91-9AA2-812AA4CB49F6}" type="presParOf" srcId="{2BFC68F8-1845-436F-A8DE-96B9CAD70D12}" destId="{FA0DAD2D-0D7C-477F-ABB6-035F14CB68B2}" srcOrd="3" destOrd="0" presId="urn:microsoft.com/office/officeart/2018/2/layout/IconLabelDescriptionList"/>
    <dgm:cxn modelId="{4E7494D4-1FDC-44A9-9770-3E2BE5EFC590}" type="presParOf" srcId="{2BFC68F8-1845-436F-A8DE-96B9CAD70D12}" destId="{6F5611C3-C2E3-411A-9B32-D66A86DAC25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A5B78F-F31F-4553-B38C-3D29B9ED9861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4AA1B46-C7AE-433F-8710-E54324510651}">
      <dgm:prSet/>
      <dgm:spPr/>
      <dgm:t>
        <a:bodyPr/>
        <a:lstStyle/>
        <a:p>
          <a:r>
            <a:rPr lang="en-US" b="1"/>
            <a:t>New Feature Creation</a:t>
          </a:r>
          <a:endParaRPr lang="en-US"/>
        </a:p>
      </dgm:t>
    </dgm:pt>
    <dgm:pt modelId="{8F45661B-566F-4814-87D2-B305AC28E2D0}" type="parTrans" cxnId="{A8429683-0D59-47D4-9848-6FFDBDBC58C6}">
      <dgm:prSet/>
      <dgm:spPr/>
      <dgm:t>
        <a:bodyPr/>
        <a:lstStyle/>
        <a:p>
          <a:endParaRPr lang="en-US"/>
        </a:p>
      </dgm:t>
    </dgm:pt>
    <dgm:pt modelId="{AB7AC0C2-1DE5-4255-B510-03F286BB8C46}" type="sibTrans" cxnId="{A8429683-0D59-47D4-9848-6FFDBDBC58C6}">
      <dgm:prSet/>
      <dgm:spPr/>
      <dgm:t>
        <a:bodyPr/>
        <a:lstStyle/>
        <a:p>
          <a:endParaRPr lang="en-US"/>
        </a:p>
      </dgm:t>
    </dgm:pt>
    <dgm:pt modelId="{B336A34E-3989-4262-8373-9AB256173BC4}">
      <dgm:prSet/>
      <dgm:spPr/>
      <dgm:t>
        <a:bodyPr/>
        <a:lstStyle/>
        <a:p>
          <a:r>
            <a:rPr lang="en-US" i="1"/>
            <a:t>is_booked </a:t>
          </a:r>
          <a:r>
            <a:rPr lang="en-US"/>
            <a:t>derived from availability indicator</a:t>
          </a:r>
        </a:p>
      </dgm:t>
    </dgm:pt>
    <dgm:pt modelId="{80FD6C44-6171-4C81-B847-A3DE2B81DC6F}" type="parTrans" cxnId="{CA00E516-B1CF-45BC-8279-D753CFE9C8C4}">
      <dgm:prSet/>
      <dgm:spPr/>
      <dgm:t>
        <a:bodyPr/>
        <a:lstStyle/>
        <a:p>
          <a:endParaRPr lang="en-US"/>
        </a:p>
      </dgm:t>
    </dgm:pt>
    <dgm:pt modelId="{DD93FC88-3CB3-4D12-81D9-9CF89AB719BB}" type="sibTrans" cxnId="{CA00E516-B1CF-45BC-8279-D753CFE9C8C4}">
      <dgm:prSet/>
      <dgm:spPr/>
      <dgm:t>
        <a:bodyPr/>
        <a:lstStyle/>
        <a:p>
          <a:endParaRPr lang="en-US"/>
        </a:p>
      </dgm:t>
    </dgm:pt>
    <dgm:pt modelId="{8FDF63EE-9EBD-49FA-B1DD-A1BC2A22B424}">
      <dgm:prSet/>
      <dgm:spPr/>
      <dgm:t>
        <a:bodyPr/>
        <a:lstStyle/>
        <a:p>
          <a:r>
            <a:rPr lang="en-US"/>
            <a:t>Temporal features extracted: month, weekday, and holiday</a:t>
          </a:r>
        </a:p>
      </dgm:t>
    </dgm:pt>
    <dgm:pt modelId="{EFAC97CE-B474-4755-995A-4AAA5245E0F9}" type="parTrans" cxnId="{903E67E0-A007-4540-9057-6DBCCFD1A713}">
      <dgm:prSet/>
      <dgm:spPr/>
      <dgm:t>
        <a:bodyPr/>
        <a:lstStyle/>
        <a:p>
          <a:endParaRPr lang="en-US"/>
        </a:p>
      </dgm:t>
    </dgm:pt>
    <dgm:pt modelId="{9803D059-DF2F-4D44-AC5B-368D9F424BF8}" type="sibTrans" cxnId="{903E67E0-A007-4540-9057-6DBCCFD1A713}">
      <dgm:prSet/>
      <dgm:spPr/>
      <dgm:t>
        <a:bodyPr/>
        <a:lstStyle/>
        <a:p>
          <a:endParaRPr lang="en-US"/>
        </a:p>
      </dgm:t>
    </dgm:pt>
    <dgm:pt modelId="{52427F22-1751-464F-A33E-7A52BDC37796}">
      <dgm:prSet/>
      <dgm:spPr/>
      <dgm:t>
        <a:bodyPr/>
        <a:lstStyle/>
        <a:p>
          <a:r>
            <a:rPr lang="en-US" b="1"/>
            <a:t>Spatial Insight</a:t>
          </a:r>
          <a:endParaRPr lang="en-US"/>
        </a:p>
      </dgm:t>
    </dgm:pt>
    <dgm:pt modelId="{77E64B17-8129-421B-98B8-6E800A6A096D}" type="parTrans" cxnId="{F583AE26-27CD-4B93-A795-681611A3BF4F}">
      <dgm:prSet/>
      <dgm:spPr/>
      <dgm:t>
        <a:bodyPr/>
        <a:lstStyle/>
        <a:p>
          <a:endParaRPr lang="en-US"/>
        </a:p>
      </dgm:t>
    </dgm:pt>
    <dgm:pt modelId="{13710472-C97B-4D28-BFA8-9F675F5EC062}" type="sibTrans" cxnId="{F583AE26-27CD-4B93-A795-681611A3BF4F}">
      <dgm:prSet/>
      <dgm:spPr/>
      <dgm:t>
        <a:bodyPr/>
        <a:lstStyle/>
        <a:p>
          <a:endParaRPr lang="en-US"/>
        </a:p>
      </dgm:t>
    </dgm:pt>
    <dgm:pt modelId="{6640DA8A-EF3A-4E83-A4B6-2B5744788D3D}">
      <dgm:prSet/>
      <dgm:spPr/>
      <dgm:t>
        <a:bodyPr/>
        <a:lstStyle/>
        <a:p>
          <a:r>
            <a:rPr lang="en-US"/>
            <a:t>Calculated distance_to_center using latitude and longitude</a:t>
          </a:r>
        </a:p>
      </dgm:t>
    </dgm:pt>
    <dgm:pt modelId="{0FA532F2-3A2B-45C0-B713-D82704815DEC}" type="parTrans" cxnId="{3DEB4220-9CB2-461B-8995-D2773A570FD4}">
      <dgm:prSet/>
      <dgm:spPr/>
      <dgm:t>
        <a:bodyPr/>
        <a:lstStyle/>
        <a:p>
          <a:endParaRPr lang="en-US"/>
        </a:p>
      </dgm:t>
    </dgm:pt>
    <dgm:pt modelId="{237D46D6-6B2D-4B10-A701-E6A45EF1F192}" type="sibTrans" cxnId="{3DEB4220-9CB2-461B-8995-D2773A570FD4}">
      <dgm:prSet/>
      <dgm:spPr/>
      <dgm:t>
        <a:bodyPr/>
        <a:lstStyle/>
        <a:p>
          <a:endParaRPr lang="en-US"/>
        </a:p>
      </dgm:t>
    </dgm:pt>
    <dgm:pt modelId="{E7C1075B-DE22-4A9D-8CFD-8153F8A87757}">
      <dgm:prSet/>
      <dgm:spPr/>
      <dgm:t>
        <a:bodyPr/>
        <a:lstStyle/>
        <a:p>
          <a:r>
            <a:rPr lang="en-US" b="1"/>
            <a:t>Data Transformation</a:t>
          </a:r>
          <a:endParaRPr lang="en-US"/>
        </a:p>
      </dgm:t>
    </dgm:pt>
    <dgm:pt modelId="{5C2AF0B4-4D31-4FEC-9B2C-915213077A91}" type="parTrans" cxnId="{46249480-1BF4-4024-B228-CFB3F6ED0EFA}">
      <dgm:prSet/>
      <dgm:spPr/>
      <dgm:t>
        <a:bodyPr/>
        <a:lstStyle/>
        <a:p>
          <a:endParaRPr lang="en-US"/>
        </a:p>
      </dgm:t>
    </dgm:pt>
    <dgm:pt modelId="{06DAB491-A03F-4F2E-B4FB-E8CA8E99B4FA}" type="sibTrans" cxnId="{46249480-1BF4-4024-B228-CFB3F6ED0EFA}">
      <dgm:prSet/>
      <dgm:spPr/>
      <dgm:t>
        <a:bodyPr/>
        <a:lstStyle/>
        <a:p>
          <a:endParaRPr lang="en-US"/>
        </a:p>
      </dgm:t>
    </dgm:pt>
    <dgm:pt modelId="{74549AEA-DA37-4B15-A309-02430C772B34}">
      <dgm:prSet/>
      <dgm:spPr/>
      <dgm:t>
        <a:bodyPr/>
        <a:lstStyle/>
        <a:p>
          <a:r>
            <a:rPr lang="en-US"/>
            <a:t>One-hot encoded categorical variables</a:t>
          </a:r>
        </a:p>
      </dgm:t>
    </dgm:pt>
    <dgm:pt modelId="{9125E4A4-6F24-410E-A139-DBB9D2D4ADF6}" type="parTrans" cxnId="{5615159A-2FA3-434B-8EDF-5C54079A6293}">
      <dgm:prSet/>
      <dgm:spPr/>
      <dgm:t>
        <a:bodyPr/>
        <a:lstStyle/>
        <a:p>
          <a:endParaRPr lang="en-US"/>
        </a:p>
      </dgm:t>
    </dgm:pt>
    <dgm:pt modelId="{72BEB4A3-B309-4099-ACE4-01B8B7E4DD65}" type="sibTrans" cxnId="{5615159A-2FA3-434B-8EDF-5C54079A6293}">
      <dgm:prSet/>
      <dgm:spPr/>
      <dgm:t>
        <a:bodyPr/>
        <a:lstStyle/>
        <a:p>
          <a:endParaRPr lang="en-US"/>
        </a:p>
      </dgm:t>
    </dgm:pt>
    <dgm:pt modelId="{CAF2ED79-7398-4277-BA27-DFD589082C9C}">
      <dgm:prSet/>
      <dgm:spPr/>
      <dgm:t>
        <a:bodyPr/>
        <a:lstStyle/>
        <a:p>
          <a:r>
            <a:rPr lang="en-US"/>
            <a:t>Log-transformed price to reduce right skewness and stabilize variance</a:t>
          </a:r>
        </a:p>
      </dgm:t>
    </dgm:pt>
    <dgm:pt modelId="{01300BA0-8C3B-4D55-8EF2-7AEC0DA0065E}" type="parTrans" cxnId="{06FCBF9D-16E7-431C-9E89-225B3B39AB5D}">
      <dgm:prSet/>
      <dgm:spPr/>
      <dgm:t>
        <a:bodyPr/>
        <a:lstStyle/>
        <a:p>
          <a:endParaRPr lang="en-US"/>
        </a:p>
      </dgm:t>
    </dgm:pt>
    <dgm:pt modelId="{30344CC2-3A38-41A8-B3B6-EE6F989D2979}" type="sibTrans" cxnId="{06FCBF9D-16E7-431C-9E89-225B3B39AB5D}">
      <dgm:prSet/>
      <dgm:spPr/>
      <dgm:t>
        <a:bodyPr/>
        <a:lstStyle/>
        <a:p>
          <a:endParaRPr lang="en-US"/>
        </a:p>
      </dgm:t>
    </dgm:pt>
    <dgm:pt modelId="{B04D9A97-2C6D-4392-A240-79F2F3009494}" type="pres">
      <dgm:prSet presAssocID="{99A5B78F-F31F-4553-B38C-3D29B9ED9861}" presName="Name0" presStyleCnt="0">
        <dgm:presLayoutVars>
          <dgm:dir/>
          <dgm:animLvl val="lvl"/>
          <dgm:resizeHandles val="exact"/>
        </dgm:presLayoutVars>
      </dgm:prSet>
      <dgm:spPr/>
    </dgm:pt>
    <dgm:pt modelId="{0D6394BB-898B-4DF5-9781-897932ED91E5}" type="pres">
      <dgm:prSet presAssocID="{94AA1B46-C7AE-433F-8710-E54324510651}" presName="composite" presStyleCnt="0"/>
      <dgm:spPr/>
    </dgm:pt>
    <dgm:pt modelId="{6FEC04FE-E1B2-4CE3-8303-CF1216243845}" type="pres">
      <dgm:prSet presAssocID="{94AA1B46-C7AE-433F-8710-E54324510651}" presName="parTx" presStyleLbl="alignNode1" presStyleIdx="0" presStyleCnt="3">
        <dgm:presLayoutVars>
          <dgm:chMax val="0"/>
          <dgm:chPref val="0"/>
        </dgm:presLayoutVars>
      </dgm:prSet>
      <dgm:spPr/>
    </dgm:pt>
    <dgm:pt modelId="{84D9AB79-9F53-4A73-A3C4-A81BC20B1F20}" type="pres">
      <dgm:prSet presAssocID="{94AA1B46-C7AE-433F-8710-E54324510651}" presName="desTx" presStyleLbl="alignAccFollowNode1" presStyleIdx="0" presStyleCnt="3">
        <dgm:presLayoutVars/>
      </dgm:prSet>
      <dgm:spPr/>
    </dgm:pt>
    <dgm:pt modelId="{EA783A0E-AFE1-4F9D-BF55-64F4A41C1EC4}" type="pres">
      <dgm:prSet presAssocID="{AB7AC0C2-1DE5-4255-B510-03F286BB8C46}" presName="space" presStyleCnt="0"/>
      <dgm:spPr/>
    </dgm:pt>
    <dgm:pt modelId="{7F5F0138-F593-4891-9700-E0B933F58914}" type="pres">
      <dgm:prSet presAssocID="{52427F22-1751-464F-A33E-7A52BDC37796}" presName="composite" presStyleCnt="0"/>
      <dgm:spPr/>
    </dgm:pt>
    <dgm:pt modelId="{B7AE7659-3AD9-40C4-8142-85DEC1E9DBBA}" type="pres">
      <dgm:prSet presAssocID="{52427F22-1751-464F-A33E-7A52BDC37796}" presName="parTx" presStyleLbl="alignNode1" presStyleIdx="1" presStyleCnt="3">
        <dgm:presLayoutVars>
          <dgm:chMax val="0"/>
          <dgm:chPref val="0"/>
        </dgm:presLayoutVars>
      </dgm:prSet>
      <dgm:spPr/>
    </dgm:pt>
    <dgm:pt modelId="{A9ACA42F-DDB8-4D55-8B4A-FFD2E9246A00}" type="pres">
      <dgm:prSet presAssocID="{52427F22-1751-464F-A33E-7A52BDC37796}" presName="desTx" presStyleLbl="alignAccFollowNode1" presStyleIdx="1" presStyleCnt="3">
        <dgm:presLayoutVars/>
      </dgm:prSet>
      <dgm:spPr/>
    </dgm:pt>
    <dgm:pt modelId="{7DCDD1DF-C740-4B4C-ABC4-7C5D46F99D2E}" type="pres">
      <dgm:prSet presAssocID="{13710472-C97B-4D28-BFA8-9F675F5EC062}" presName="space" presStyleCnt="0"/>
      <dgm:spPr/>
    </dgm:pt>
    <dgm:pt modelId="{CA48AC4C-F04A-4E81-80B1-663F7C08B091}" type="pres">
      <dgm:prSet presAssocID="{E7C1075B-DE22-4A9D-8CFD-8153F8A87757}" presName="composite" presStyleCnt="0"/>
      <dgm:spPr/>
    </dgm:pt>
    <dgm:pt modelId="{8A716062-7F75-4371-887E-157D49FB7C4F}" type="pres">
      <dgm:prSet presAssocID="{E7C1075B-DE22-4A9D-8CFD-8153F8A87757}" presName="parTx" presStyleLbl="alignNode1" presStyleIdx="2" presStyleCnt="3">
        <dgm:presLayoutVars>
          <dgm:chMax val="0"/>
          <dgm:chPref val="0"/>
        </dgm:presLayoutVars>
      </dgm:prSet>
      <dgm:spPr/>
    </dgm:pt>
    <dgm:pt modelId="{3DF58851-2593-4D8A-B30F-FFD35CFFD815}" type="pres">
      <dgm:prSet presAssocID="{E7C1075B-DE22-4A9D-8CFD-8153F8A87757}" presName="desTx" presStyleLbl="alignAccFollowNode1" presStyleIdx="2" presStyleCnt="3">
        <dgm:presLayoutVars/>
      </dgm:prSet>
      <dgm:spPr/>
    </dgm:pt>
  </dgm:ptLst>
  <dgm:cxnLst>
    <dgm:cxn modelId="{CA00E516-B1CF-45BC-8279-D753CFE9C8C4}" srcId="{94AA1B46-C7AE-433F-8710-E54324510651}" destId="{B336A34E-3989-4262-8373-9AB256173BC4}" srcOrd="0" destOrd="0" parTransId="{80FD6C44-6171-4C81-B847-A3DE2B81DC6F}" sibTransId="{DD93FC88-3CB3-4D12-81D9-9CF89AB719BB}"/>
    <dgm:cxn modelId="{3DEB4220-9CB2-461B-8995-D2773A570FD4}" srcId="{52427F22-1751-464F-A33E-7A52BDC37796}" destId="{6640DA8A-EF3A-4E83-A4B6-2B5744788D3D}" srcOrd="0" destOrd="0" parTransId="{0FA532F2-3A2B-45C0-B713-D82704815DEC}" sibTransId="{237D46D6-6B2D-4B10-A701-E6A45EF1F192}"/>
    <dgm:cxn modelId="{8EE46E21-41C7-4165-B23C-6AAA9422B4D7}" type="presOf" srcId="{6640DA8A-EF3A-4E83-A4B6-2B5744788D3D}" destId="{A9ACA42F-DDB8-4D55-8B4A-FFD2E9246A00}" srcOrd="0" destOrd="0" presId="urn:microsoft.com/office/officeart/2016/7/layout/HorizontalActionList"/>
    <dgm:cxn modelId="{F583AE26-27CD-4B93-A795-681611A3BF4F}" srcId="{99A5B78F-F31F-4553-B38C-3D29B9ED9861}" destId="{52427F22-1751-464F-A33E-7A52BDC37796}" srcOrd="1" destOrd="0" parTransId="{77E64B17-8129-421B-98B8-6E800A6A096D}" sibTransId="{13710472-C97B-4D28-BFA8-9F675F5EC062}"/>
    <dgm:cxn modelId="{EA0DF932-075B-4491-ADF2-47EC6F5B2036}" type="presOf" srcId="{52427F22-1751-464F-A33E-7A52BDC37796}" destId="{B7AE7659-3AD9-40C4-8142-85DEC1E9DBBA}" srcOrd="0" destOrd="0" presId="urn:microsoft.com/office/officeart/2016/7/layout/HorizontalActionList"/>
    <dgm:cxn modelId="{3DACB934-D0F5-447A-8740-1180A60AA111}" type="presOf" srcId="{B336A34E-3989-4262-8373-9AB256173BC4}" destId="{84D9AB79-9F53-4A73-A3C4-A81BC20B1F20}" srcOrd="0" destOrd="0" presId="urn:microsoft.com/office/officeart/2016/7/layout/HorizontalActionList"/>
    <dgm:cxn modelId="{52F1EC36-066A-497B-B0F5-7846404C644D}" type="presOf" srcId="{E7C1075B-DE22-4A9D-8CFD-8153F8A87757}" destId="{8A716062-7F75-4371-887E-157D49FB7C4F}" srcOrd="0" destOrd="0" presId="urn:microsoft.com/office/officeart/2016/7/layout/HorizontalActionList"/>
    <dgm:cxn modelId="{3F8D913A-9E28-434B-BCB2-B2C5BBB54F8F}" type="presOf" srcId="{99A5B78F-F31F-4553-B38C-3D29B9ED9861}" destId="{B04D9A97-2C6D-4392-A240-79F2F3009494}" srcOrd="0" destOrd="0" presId="urn:microsoft.com/office/officeart/2016/7/layout/HorizontalActionList"/>
    <dgm:cxn modelId="{38F6C15E-1856-4CE7-AF50-0250C61AB678}" type="presOf" srcId="{8FDF63EE-9EBD-49FA-B1DD-A1BC2A22B424}" destId="{84D9AB79-9F53-4A73-A3C4-A81BC20B1F20}" srcOrd="0" destOrd="1" presId="urn:microsoft.com/office/officeart/2016/7/layout/HorizontalActionList"/>
    <dgm:cxn modelId="{ECF10842-D447-4E98-B14B-E68E84527D8A}" type="presOf" srcId="{CAF2ED79-7398-4277-BA27-DFD589082C9C}" destId="{3DF58851-2593-4D8A-B30F-FFD35CFFD815}" srcOrd="0" destOrd="1" presId="urn:microsoft.com/office/officeart/2016/7/layout/HorizontalActionList"/>
    <dgm:cxn modelId="{46249480-1BF4-4024-B228-CFB3F6ED0EFA}" srcId="{99A5B78F-F31F-4553-B38C-3D29B9ED9861}" destId="{E7C1075B-DE22-4A9D-8CFD-8153F8A87757}" srcOrd="2" destOrd="0" parTransId="{5C2AF0B4-4D31-4FEC-9B2C-915213077A91}" sibTransId="{06DAB491-A03F-4F2E-B4FB-E8CA8E99B4FA}"/>
    <dgm:cxn modelId="{A8429683-0D59-47D4-9848-6FFDBDBC58C6}" srcId="{99A5B78F-F31F-4553-B38C-3D29B9ED9861}" destId="{94AA1B46-C7AE-433F-8710-E54324510651}" srcOrd="0" destOrd="0" parTransId="{8F45661B-566F-4814-87D2-B305AC28E2D0}" sibTransId="{AB7AC0C2-1DE5-4255-B510-03F286BB8C46}"/>
    <dgm:cxn modelId="{5615159A-2FA3-434B-8EDF-5C54079A6293}" srcId="{E7C1075B-DE22-4A9D-8CFD-8153F8A87757}" destId="{74549AEA-DA37-4B15-A309-02430C772B34}" srcOrd="0" destOrd="0" parTransId="{9125E4A4-6F24-410E-A139-DBB9D2D4ADF6}" sibTransId="{72BEB4A3-B309-4099-ACE4-01B8B7E4DD65}"/>
    <dgm:cxn modelId="{06FCBF9D-16E7-431C-9E89-225B3B39AB5D}" srcId="{E7C1075B-DE22-4A9D-8CFD-8153F8A87757}" destId="{CAF2ED79-7398-4277-BA27-DFD589082C9C}" srcOrd="1" destOrd="0" parTransId="{01300BA0-8C3B-4D55-8EF2-7AEC0DA0065E}" sibTransId="{30344CC2-3A38-41A8-B3B6-EE6F989D2979}"/>
    <dgm:cxn modelId="{903E67E0-A007-4540-9057-6DBCCFD1A713}" srcId="{94AA1B46-C7AE-433F-8710-E54324510651}" destId="{8FDF63EE-9EBD-49FA-B1DD-A1BC2A22B424}" srcOrd="1" destOrd="0" parTransId="{EFAC97CE-B474-4755-995A-4AAA5245E0F9}" sibTransId="{9803D059-DF2F-4D44-AC5B-368D9F424BF8}"/>
    <dgm:cxn modelId="{E1C387E9-EF06-44AC-967F-7EA60093DF9A}" type="presOf" srcId="{94AA1B46-C7AE-433F-8710-E54324510651}" destId="{6FEC04FE-E1B2-4CE3-8303-CF1216243845}" srcOrd="0" destOrd="0" presId="urn:microsoft.com/office/officeart/2016/7/layout/HorizontalActionList"/>
    <dgm:cxn modelId="{D1F7B5EE-A2FB-46D6-BDED-F2218A4D3167}" type="presOf" srcId="{74549AEA-DA37-4B15-A309-02430C772B34}" destId="{3DF58851-2593-4D8A-B30F-FFD35CFFD815}" srcOrd="0" destOrd="0" presId="urn:microsoft.com/office/officeart/2016/7/layout/HorizontalActionList"/>
    <dgm:cxn modelId="{86B5D8AA-C281-4D7D-B18B-FC12EDED19EA}" type="presParOf" srcId="{B04D9A97-2C6D-4392-A240-79F2F3009494}" destId="{0D6394BB-898B-4DF5-9781-897932ED91E5}" srcOrd="0" destOrd="0" presId="urn:microsoft.com/office/officeart/2016/7/layout/HorizontalActionList"/>
    <dgm:cxn modelId="{55311D50-6C2E-4084-83DC-F4FA33D8739D}" type="presParOf" srcId="{0D6394BB-898B-4DF5-9781-897932ED91E5}" destId="{6FEC04FE-E1B2-4CE3-8303-CF1216243845}" srcOrd="0" destOrd="0" presId="urn:microsoft.com/office/officeart/2016/7/layout/HorizontalActionList"/>
    <dgm:cxn modelId="{9BD665E1-9A8D-4618-B7C0-6C19D970A639}" type="presParOf" srcId="{0D6394BB-898B-4DF5-9781-897932ED91E5}" destId="{84D9AB79-9F53-4A73-A3C4-A81BC20B1F20}" srcOrd="1" destOrd="0" presId="urn:microsoft.com/office/officeart/2016/7/layout/HorizontalActionList"/>
    <dgm:cxn modelId="{528FAF54-8376-47AD-9414-F73FD44874C3}" type="presParOf" srcId="{B04D9A97-2C6D-4392-A240-79F2F3009494}" destId="{EA783A0E-AFE1-4F9D-BF55-64F4A41C1EC4}" srcOrd="1" destOrd="0" presId="urn:microsoft.com/office/officeart/2016/7/layout/HorizontalActionList"/>
    <dgm:cxn modelId="{5A40E4E6-C938-4940-ABAF-1684178E7DF8}" type="presParOf" srcId="{B04D9A97-2C6D-4392-A240-79F2F3009494}" destId="{7F5F0138-F593-4891-9700-E0B933F58914}" srcOrd="2" destOrd="0" presId="urn:microsoft.com/office/officeart/2016/7/layout/HorizontalActionList"/>
    <dgm:cxn modelId="{CA9070C4-E2C3-4EFC-83B8-E3B4C1EC4A61}" type="presParOf" srcId="{7F5F0138-F593-4891-9700-E0B933F58914}" destId="{B7AE7659-3AD9-40C4-8142-85DEC1E9DBBA}" srcOrd="0" destOrd="0" presId="urn:microsoft.com/office/officeart/2016/7/layout/HorizontalActionList"/>
    <dgm:cxn modelId="{3A4D08AE-081B-418A-8776-8989E975D3A2}" type="presParOf" srcId="{7F5F0138-F593-4891-9700-E0B933F58914}" destId="{A9ACA42F-DDB8-4D55-8B4A-FFD2E9246A00}" srcOrd="1" destOrd="0" presId="urn:microsoft.com/office/officeart/2016/7/layout/HorizontalActionList"/>
    <dgm:cxn modelId="{87B4F169-C3D5-445B-AF79-91D8F9215151}" type="presParOf" srcId="{B04D9A97-2C6D-4392-A240-79F2F3009494}" destId="{7DCDD1DF-C740-4B4C-ABC4-7C5D46F99D2E}" srcOrd="3" destOrd="0" presId="urn:microsoft.com/office/officeart/2016/7/layout/HorizontalActionList"/>
    <dgm:cxn modelId="{DD232A30-9A8F-4B1A-BD5A-0BD5579054BA}" type="presParOf" srcId="{B04D9A97-2C6D-4392-A240-79F2F3009494}" destId="{CA48AC4C-F04A-4E81-80B1-663F7C08B091}" srcOrd="4" destOrd="0" presId="urn:microsoft.com/office/officeart/2016/7/layout/HorizontalActionList"/>
    <dgm:cxn modelId="{7830D228-19AE-4683-AF2B-2FA723FD36B4}" type="presParOf" srcId="{CA48AC4C-F04A-4E81-80B1-663F7C08B091}" destId="{8A716062-7F75-4371-887E-157D49FB7C4F}" srcOrd="0" destOrd="0" presId="urn:microsoft.com/office/officeart/2016/7/layout/HorizontalActionList"/>
    <dgm:cxn modelId="{4CE381FF-EEE8-4117-8833-83D1DEFCF579}" type="presParOf" srcId="{CA48AC4C-F04A-4E81-80B1-663F7C08B091}" destId="{3DF58851-2593-4D8A-B30F-FFD35CFFD815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F9708-32BE-4C79-BE9D-67B2F01A0176}">
      <dsp:nvSpPr>
        <dsp:cNvPr id="0" name=""/>
        <dsp:cNvSpPr/>
      </dsp:nvSpPr>
      <dsp:spPr>
        <a:xfrm>
          <a:off x="3702" y="535787"/>
          <a:ext cx="1116281" cy="11162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618B2-A69B-46A2-AFF2-97A69B2DBA48}">
      <dsp:nvSpPr>
        <dsp:cNvPr id="0" name=""/>
        <dsp:cNvSpPr/>
      </dsp:nvSpPr>
      <dsp:spPr>
        <a:xfrm>
          <a:off x="3702" y="1766817"/>
          <a:ext cx="3189375" cy="47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/>
            <a:t>Price Distribution</a:t>
          </a:r>
          <a:endParaRPr lang="en-US" sz="2100" kern="1200"/>
        </a:p>
      </dsp:txBody>
      <dsp:txXfrm>
        <a:off x="3702" y="1766817"/>
        <a:ext cx="3189375" cy="478406"/>
      </dsp:txXfrm>
    </dsp:sp>
    <dsp:sp modelId="{22872EAC-3C18-4378-8889-6422DD70A613}">
      <dsp:nvSpPr>
        <dsp:cNvPr id="0" name=""/>
        <dsp:cNvSpPr/>
      </dsp:nvSpPr>
      <dsp:spPr>
        <a:xfrm>
          <a:off x="3702" y="2298595"/>
          <a:ext cx="3189375" cy="905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Prices are </a:t>
          </a:r>
          <a:r>
            <a:rPr lang="en-US" sz="1500" b="1" kern="1200" dirty="0"/>
            <a:t>right-skewed</a:t>
          </a:r>
          <a:r>
            <a:rPr lang="en-US" sz="1500" kern="1200" dirty="0"/>
            <a:t>, with the majority under €300.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Values </a:t>
          </a:r>
          <a:r>
            <a:rPr lang="en-US" sz="1500" b="1" kern="1200" dirty="0"/>
            <a:t>capped at €500</a:t>
          </a:r>
          <a:r>
            <a:rPr lang="en-US" sz="1500" kern="1200" dirty="0"/>
            <a:t> to reduce outlier impact.</a:t>
          </a:r>
        </a:p>
      </dsp:txBody>
      <dsp:txXfrm>
        <a:off x="3702" y="2298595"/>
        <a:ext cx="3189375" cy="905767"/>
      </dsp:txXfrm>
    </dsp:sp>
    <dsp:sp modelId="{96F62BEE-34D6-464A-B6C4-C28985082C9B}">
      <dsp:nvSpPr>
        <dsp:cNvPr id="0" name=""/>
        <dsp:cNvSpPr/>
      </dsp:nvSpPr>
      <dsp:spPr>
        <a:xfrm>
          <a:off x="3751218" y="535787"/>
          <a:ext cx="1116281" cy="11162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059A0-1422-4DF4-B90D-1E79834C62BD}">
      <dsp:nvSpPr>
        <dsp:cNvPr id="0" name=""/>
        <dsp:cNvSpPr/>
      </dsp:nvSpPr>
      <dsp:spPr>
        <a:xfrm>
          <a:off x="3751218" y="1766817"/>
          <a:ext cx="3189375" cy="47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/>
            <a:t>Location &amp; Neighborhood</a:t>
          </a:r>
          <a:endParaRPr lang="en-US" sz="2100" kern="1200"/>
        </a:p>
      </dsp:txBody>
      <dsp:txXfrm>
        <a:off x="3751218" y="1766817"/>
        <a:ext cx="3189375" cy="478406"/>
      </dsp:txXfrm>
    </dsp:sp>
    <dsp:sp modelId="{4A82B235-F5FF-4481-A620-0550976D3136}">
      <dsp:nvSpPr>
        <dsp:cNvPr id="0" name=""/>
        <dsp:cNvSpPr/>
      </dsp:nvSpPr>
      <dsp:spPr>
        <a:xfrm>
          <a:off x="3751218" y="2298595"/>
          <a:ext cx="3189375" cy="905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Highest bookings in </a:t>
          </a:r>
          <a:r>
            <a:rPr lang="en-US" sz="1500" b="1" kern="1200"/>
            <a:t>Centrum</a:t>
          </a:r>
          <a:r>
            <a:rPr lang="en-US" sz="1500" kern="1200"/>
            <a:t> – booking rate correlation </a:t>
          </a:r>
          <a:r>
            <a:rPr lang="en-US" sz="1500" b="1" kern="1200"/>
            <a:t>0.82</a:t>
          </a:r>
          <a:r>
            <a:rPr lang="en-US" sz="1500" kern="1200"/>
            <a:t>.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Noord</a:t>
          </a:r>
          <a:r>
            <a:rPr lang="en-US" sz="1500" kern="1200"/>
            <a:t> also shows strong activity – correlation </a:t>
          </a:r>
          <a:r>
            <a:rPr lang="en-US" sz="1500" b="1" kern="1200"/>
            <a:t>0.65</a:t>
          </a:r>
          <a:r>
            <a:rPr lang="en-US" sz="1500" kern="1200"/>
            <a:t>.</a:t>
          </a:r>
        </a:p>
      </dsp:txBody>
      <dsp:txXfrm>
        <a:off x="3751218" y="2298595"/>
        <a:ext cx="3189375" cy="905767"/>
      </dsp:txXfrm>
    </dsp:sp>
    <dsp:sp modelId="{1F4BD9DD-F9D3-4D4C-8F66-5EA9882370D6}">
      <dsp:nvSpPr>
        <dsp:cNvPr id="0" name=""/>
        <dsp:cNvSpPr/>
      </dsp:nvSpPr>
      <dsp:spPr>
        <a:xfrm>
          <a:off x="7498734" y="535787"/>
          <a:ext cx="1116281" cy="11162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85B61-B986-4CAF-B73F-FAED61FBA2FC}">
      <dsp:nvSpPr>
        <dsp:cNvPr id="0" name=""/>
        <dsp:cNvSpPr/>
      </dsp:nvSpPr>
      <dsp:spPr>
        <a:xfrm>
          <a:off x="7498734" y="1766817"/>
          <a:ext cx="3189375" cy="478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b="1" kern="1200"/>
            <a:t>Seasonality Trends</a:t>
          </a:r>
          <a:endParaRPr lang="en-US" sz="2100" kern="1200"/>
        </a:p>
      </dsp:txBody>
      <dsp:txXfrm>
        <a:off x="7498734" y="1766817"/>
        <a:ext cx="3189375" cy="478406"/>
      </dsp:txXfrm>
    </dsp:sp>
    <dsp:sp modelId="{6F5611C3-C2E3-411A-9B32-D66A86DAC259}">
      <dsp:nvSpPr>
        <dsp:cNvPr id="0" name=""/>
        <dsp:cNvSpPr/>
      </dsp:nvSpPr>
      <dsp:spPr>
        <a:xfrm>
          <a:off x="7498734" y="2298595"/>
          <a:ext cx="3189375" cy="905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Booking </a:t>
          </a:r>
          <a:r>
            <a:rPr lang="en-US" sz="1500" b="1" kern="1200"/>
            <a:t>peaks in April and December</a:t>
          </a:r>
          <a:r>
            <a:rPr lang="en-US" sz="1500" kern="1200"/>
            <a:t>.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Noticeable </a:t>
          </a:r>
          <a:r>
            <a:rPr lang="en-US" sz="1500" b="1" kern="1200"/>
            <a:t>dip in August</a:t>
          </a:r>
          <a:r>
            <a:rPr lang="en-US" sz="1500" kern="1200"/>
            <a:t>, indicating seasonal variation in demand.</a:t>
          </a:r>
        </a:p>
      </dsp:txBody>
      <dsp:txXfrm>
        <a:off x="7498734" y="2298595"/>
        <a:ext cx="3189375" cy="9057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EC04FE-E1B2-4CE3-8303-CF1216243845}">
      <dsp:nvSpPr>
        <dsp:cNvPr id="0" name=""/>
        <dsp:cNvSpPr/>
      </dsp:nvSpPr>
      <dsp:spPr>
        <a:xfrm>
          <a:off x="11372" y="412807"/>
          <a:ext cx="3463788" cy="10391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716" tIns="273716" rIns="273716" bIns="27371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New Feature Creation</a:t>
          </a:r>
          <a:endParaRPr lang="en-US" sz="2300" kern="1200"/>
        </a:p>
      </dsp:txBody>
      <dsp:txXfrm>
        <a:off x="11372" y="412807"/>
        <a:ext cx="3463788" cy="1039136"/>
      </dsp:txXfrm>
    </dsp:sp>
    <dsp:sp modelId="{84D9AB79-9F53-4A73-A3C4-A81BC20B1F20}">
      <dsp:nvSpPr>
        <dsp:cNvPr id="0" name=""/>
        <dsp:cNvSpPr/>
      </dsp:nvSpPr>
      <dsp:spPr>
        <a:xfrm>
          <a:off x="11372" y="1451944"/>
          <a:ext cx="3463788" cy="199287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145" tIns="342145" rIns="342145" bIns="342145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/>
            <a:t>is_booked </a:t>
          </a:r>
          <a:r>
            <a:rPr lang="en-US" sz="1800" kern="1200"/>
            <a:t>derived from availability indicator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Temporal features extracted: month, weekday, and holiday</a:t>
          </a:r>
        </a:p>
      </dsp:txBody>
      <dsp:txXfrm>
        <a:off x="11372" y="1451944"/>
        <a:ext cx="3463788" cy="1992873"/>
      </dsp:txXfrm>
    </dsp:sp>
    <dsp:sp modelId="{B7AE7659-3AD9-40C4-8142-85DEC1E9DBBA}">
      <dsp:nvSpPr>
        <dsp:cNvPr id="0" name=""/>
        <dsp:cNvSpPr/>
      </dsp:nvSpPr>
      <dsp:spPr>
        <a:xfrm>
          <a:off x="3583055" y="412807"/>
          <a:ext cx="3463788" cy="10391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716" tIns="273716" rIns="273716" bIns="27371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Spatial Insight</a:t>
          </a:r>
          <a:endParaRPr lang="en-US" sz="2300" kern="1200"/>
        </a:p>
      </dsp:txBody>
      <dsp:txXfrm>
        <a:off x="3583055" y="412807"/>
        <a:ext cx="3463788" cy="1039136"/>
      </dsp:txXfrm>
    </dsp:sp>
    <dsp:sp modelId="{A9ACA42F-DDB8-4D55-8B4A-FFD2E9246A00}">
      <dsp:nvSpPr>
        <dsp:cNvPr id="0" name=""/>
        <dsp:cNvSpPr/>
      </dsp:nvSpPr>
      <dsp:spPr>
        <a:xfrm>
          <a:off x="3583055" y="1451944"/>
          <a:ext cx="3463788" cy="199287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145" tIns="342145" rIns="342145" bIns="342145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Calculated distance_to_center using latitude and longitude</a:t>
          </a:r>
        </a:p>
      </dsp:txBody>
      <dsp:txXfrm>
        <a:off x="3583055" y="1451944"/>
        <a:ext cx="3463788" cy="1992873"/>
      </dsp:txXfrm>
    </dsp:sp>
    <dsp:sp modelId="{8A716062-7F75-4371-887E-157D49FB7C4F}">
      <dsp:nvSpPr>
        <dsp:cNvPr id="0" name=""/>
        <dsp:cNvSpPr/>
      </dsp:nvSpPr>
      <dsp:spPr>
        <a:xfrm>
          <a:off x="7154738" y="412807"/>
          <a:ext cx="3463788" cy="103913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716" tIns="273716" rIns="273716" bIns="27371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Data Transformation</a:t>
          </a:r>
          <a:endParaRPr lang="en-US" sz="2300" kern="1200"/>
        </a:p>
      </dsp:txBody>
      <dsp:txXfrm>
        <a:off x="7154738" y="412807"/>
        <a:ext cx="3463788" cy="1039136"/>
      </dsp:txXfrm>
    </dsp:sp>
    <dsp:sp modelId="{3DF58851-2593-4D8A-B30F-FFD35CFFD815}">
      <dsp:nvSpPr>
        <dsp:cNvPr id="0" name=""/>
        <dsp:cNvSpPr/>
      </dsp:nvSpPr>
      <dsp:spPr>
        <a:xfrm>
          <a:off x="7154738" y="1451944"/>
          <a:ext cx="3463788" cy="199287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145" tIns="342145" rIns="342145" bIns="342145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One-hot encoded categorical variables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Log-transformed price to reduce right skewness and stabilize variance</a:t>
          </a:r>
        </a:p>
      </dsp:txBody>
      <dsp:txXfrm>
        <a:off x="7154738" y="1451944"/>
        <a:ext cx="3463788" cy="1992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1122C-2321-45B2-AE51-4A83DF5D0FEA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53FE6-6CBB-43E3-9978-EBB263FF81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33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53FE6-6CBB-43E3-9978-EBB263FF81B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91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69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89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82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74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5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1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6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87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3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02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92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75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Picture 3" descr="Reflections of buildings">
            <a:extLst>
              <a:ext uri="{FF2B5EF4-FFF2-40B4-BE49-F238E27FC236}">
                <a16:creationId xmlns:a16="http://schemas.microsoft.com/office/drawing/2014/main" id="{C07D6A12-440D-D76C-C720-9EA366F8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01" t="2898" r="-1" b="184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0"/>
            <a:ext cx="12191999" cy="13716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696C1-9411-F4E3-2B55-FE5F65D7A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5715000"/>
            <a:ext cx="8027544" cy="960120"/>
          </a:xfrm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100"/>
              <a:t>Airbnb Demand &amp; Availability -Amsterdam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2117B-9B3D-8279-C866-74037E3F5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7585" y="5715000"/>
            <a:ext cx="3630168" cy="960120"/>
          </a:xfrm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1800" b="1" dirty="0"/>
              <a:t>Course</a:t>
            </a:r>
            <a:r>
              <a:rPr lang="en-US" sz="1800" dirty="0"/>
              <a:t>: SCH-MGMT 661</a:t>
            </a:r>
            <a:br>
              <a:rPr lang="en-US" sz="1800" dirty="0"/>
            </a:br>
            <a:r>
              <a:rPr lang="en-US" sz="1800" b="1" dirty="0"/>
              <a:t>Team</a:t>
            </a:r>
            <a:r>
              <a:rPr lang="en-US" sz="1800" dirty="0"/>
              <a:t>: Group 6</a:t>
            </a:r>
            <a:br>
              <a:rPr lang="en-US" sz="1800" dirty="0"/>
            </a:br>
            <a:r>
              <a:rPr lang="en-US" sz="1800" b="1" dirty="0"/>
              <a:t>Date</a:t>
            </a:r>
            <a:r>
              <a:rPr lang="en-US" sz="1800" dirty="0"/>
              <a:t>: May 6, 2025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36018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2CE551-7E17-D8C7-7AE4-8A2AD7AA4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r>
              <a:rPr lang="en-IN" dirty="0"/>
              <a:t>Model Selection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2F744-142C-34DC-B432-0EDC5880E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21992"/>
            <a:ext cx="6400800" cy="373989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Multiple models evaluated: Logistic Regression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Random Forest Classifier</a:t>
            </a:r>
            <a:r>
              <a:rPr lang="en-IN" dirty="0"/>
              <a:t> chosen as final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Delivered </a:t>
            </a:r>
            <a:r>
              <a:rPr lang="en-IN" b="1" dirty="0"/>
              <a:t>highest accuracy and F1-score</a:t>
            </a:r>
            <a:r>
              <a:rPr lang="en-IN" dirty="0"/>
              <a:t> among tested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Performed well in capturing </a:t>
            </a:r>
            <a:r>
              <a:rPr lang="en-IN" b="1" dirty="0"/>
              <a:t>non-linear interactions</a:t>
            </a:r>
            <a:r>
              <a:rPr lang="en-IN" dirty="0"/>
              <a:t> between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Suitable for handling high-dimensional and mixed-type data from Airbnb listings</a:t>
            </a:r>
          </a:p>
          <a:p>
            <a:endParaRPr lang="en-IN" dirty="0"/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7B9377AF-3CC5-2ADC-8759-12C528183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920" y="2102261"/>
            <a:ext cx="3903980" cy="39039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963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77281-D880-6A52-1F16-2A6B81F0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001512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Model Training and Evaluation</a:t>
            </a:r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B1CC1-C41F-8C0E-87FB-C74021BDF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6001512" cy="39319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500" dirty="0"/>
              <a:t>Data split using 80/20 train-test ratio with stratified sampling to maintain class balance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500" dirty="0"/>
              <a:t>Hyperparameter tuning performed using </a:t>
            </a:r>
            <a:r>
              <a:rPr lang="en-IN" sz="1500" dirty="0" err="1"/>
              <a:t>GridSearchCV</a:t>
            </a:r>
            <a:endParaRPr lang="en-IN" sz="1500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500" dirty="0" err="1"/>
              <a:t>n_estimators</a:t>
            </a:r>
            <a:r>
              <a:rPr lang="en-IN" sz="1500" dirty="0"/>
              <a:t> set to 150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500" dirty="0" err="1"/>
              <a:t>max_depth</a:t>
            </a:r>
            <a:r>
              <a:rPr lang="en-IN" sz="1500" dirty="0"/>
              <a:t> set to 12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500" dirty="0"/>
              <a:t>Model performance on test set: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500" dirty="0"/>
              <a:t>Accuracy: 0.90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500" dirty="0"/>
              <a:t>F1 Score: 0.94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500" dirty="0"/>
              <a:t>ROC AUC Score: 0.95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500" dirty="0"/>
              <a:t>The model demonstrated excellent classification performance and generalization ability</a:t>
            </a:r>
          </a:p>
          <a:p>
            <a:pPr>
              <a:lnSpc>
                <a:spcPct val="100000"/>
              </a:lnSpc>
            </a:pPr>
            <a:endParaRPr lang="en-IN" sz="1500" dirty="0"/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D4C252DE-3FA0-5FA3-2755-FC9C7AE29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4560" y="1951854"/>
            <a:ext cx="4202057" cy="420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93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B792B-7635-366B-D8BF-C0250440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001512" cy="1307592"/>
          </a:xfrm>
        </p:spPr>
        <p:txBody>
          <a:bodyPr>
            <a:normAutofit/>
          </a:bodyPr>
          <a:lstStyle/>
          <a:p>
            <a:r>
              <a:rPr lang="en-IN" dirty="0"/>
              <a:t>Feature Importance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0742B-9C93-F657-246D-77A9A5FAB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6001512" cy="39319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/>
              <a:t>🔍 What Influences Airbnb Booking Predictions Most?</a:t>
            </a:r>
          </a:p>
          <a:p>
            <a:pPr>
              <a:lnSpc>
                <a:spcPct val="100000"/>
              </a:lnSpc>
              <a:buNone/>
            </a:pPr>
            <a:r>
              <a:rPr lang="en-US" sz="1400"/>
              <a:t>Using a </a:t>
            </a:r>
            <a:r>
              <a:rPr lang="en-US" sz="1400" b="1"/>
              <a:t>Random Forest Classifier</a:t>
            </a:r>
            <a:r>
              <a:rPr lang="en-US" sz="1400"/>
              <a:t>, we identified the top features that most strongly influence whether a listing gets booked: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🏙 </a:t>
            </a:r>
            <a:r>
              <a:rPr lang="en-US" sz="1400" b="1"/>
              <a:t>Distance to City Center</a:t>
            </a:r>
            <a:br>
              <a:rPr lang="en-US" sz="1400"/>
            </a:br>
            <a:r>
              <a:rPr lang="en-US" sz="1400"/>
              <a:t>→ Listings closer to the center (Dam Square) are significantly more likely to be booked.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📆 </a:t>
            </a:r>
            <a:r>
              <a:rPr lang="en-US" sz="1400" b="1"/>
              <a:t>Month</a:t>
            </a:r>
            <a:br>
              <a:rPr lang="en-US" sz="1400"/>
            </a:br>
            <a:r>
              <a:rPr lang="en-US" sz="1400"/>
              <a:t>→ Booking probability varies with seasonality. Peaks observed in </a:t>
            </a:r>
            <a:r>
              <a:rPr lang="en-US" sz="1400" b="1"/>
              <a:t>April</a:t>
            </a:r>
            <a:r>
              <a:rPr lang="en-US" sz="1400"/>
              <a:t> and </a:t>
            </a:r>
            <a:r>
              <a:rPr lang="en-US" sz="1400" b="1"/>
              <a:t>December</a:t>
            </a:r>
            <a:r>
              <a:rPr lang="en-US" sz="1400"/>
              <a:t>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🗺 </a:t>
            </a:r>
            <a:r>
              <a:rPr lang="en-US" sz="1400" b="1"/>
              <a:t>Neighborhood</a:t>
            </a:r>
            <a:br>
              <a:rPr lang="en-US" sz="1400"/>
            </a:br>
            <a:r>
              <a:rPr lang="en-US" sz="1400"/>
              <a:t>→ Central neighborhoods like </a:t>
            </a:r>
            <a:r>
              <a:rPr lang="en-US" sz="1400" b="1"/>
              <a:t>Centrum-West</a:t>
            </a:r>
            <a:r>
              <a:rPr lang="en-US" sz="1400"/>
              <a:t> and </a:t>
            </a:r>
            <a:r>
              <a:rPr lang="en-US" sz="1400" b="1"/>
              <a:t>De </a:t>
            </a:r>
            <a:r>
              <a:rPr lang="en-US" sz="1400" b="1" err="1"/>
              <a:t>Pijp</a:t>
            </a:r>
            <a:r>
              <a:rPr lang="en-US" sz="1400"/>
              <a:t> boost booking chances.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/>
              <a:t>💶 </a:t>
            </a:r>
            <a:r>
              <a:rPr lang="en-US" sz="1400" b="1"/>
              <a:t>Price</a:t>
            </a:r>
            <a:br>
              <a:rPr lang="en-US" sz="1400"/>
            </a:br>
            <a:r>
              <a:rPr lang="en-US" sz="1400"/>
              <a:t>→ Moderately priced listings tend to be booked more often, especially in prime areas.</a:t>
            </a:r>
          </a:p>
          <a:p>
            <a:pPr>
              <a:lnSpc>
                <a:spcPct val="100000"/>
              </a:lnSpc>
            </a:pPr>
            <a:endParaRPr lang="en-IN" sz="1400"/>
          </a:p>
        </p:txBody>
      </p:sp>
      <p:pic>
        <p:nvPicPr>
          <p:cNvPr id="7" name="Graphic 6" descr="Airplane">
            <a:extLst>
              <a:ext uri="{FF2B5EF4-FFF2-40B4-BE49-F238E27FC236}">
                <a16:creationId xmlns:a16="http://schemas.microsoft.com/office/drawing/2014/main" id="{D163FB70-032F-0CD7-0730-09B8A4C31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4560" y="1951854"/>
            <a:ext cx="4202057" cy="420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06C63AD-B787-04DA-41ED-DA6293381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224" y="1130786"/>
            <a:ext cx="6019751" cy="460511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3D8D59-E148-9327-9CDF-0592CEE8E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9625" y="858254"/>
            <a:ext cx="5562599" cy="48767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71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8D490D-6FEA-865F-939A-EDF98940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749" y="909638"/>
            <a:ext cx="5201121" cy="1318062"/>
          </a:xfrm>
        </p:spPr>
        <p:txBody>
          <a:bodyPr>
            <a:normAutofit/>
          </a:bodyPr>
          <a:lstStyle/>
          <a:p>
            <a:r>
              <a:rPr lang="en-IN" sz="3700"/>
              <a:t>Combining Datasets – Added Value</a:t>
            </a:r>
          </a:p>
        </p:txBody>
      </p:sp>
      <p:pic>
        <p:nvPicPr>
          <p:cNvPr id="5" name="Picture 4" descr="A page in a planner">
            <a:extLst>
              <a:ext uri="{FF2B5EF4-FFF2-40B4-BE49-F238E27FC236}">
                <a16:creationId xmlns:a16="http://schemas.microsoft.com/office/drawing/2014/main" id="{1A17878F-9909-39CD-735B-90524AF5C1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43" r="26006" b="-1"/>
          <a:stretch/>
        </p:blipFill>
        <p:spPr>
          <a:xfrm>
            <a:off x="20" y="10"/>
            <a:ext cx="5686740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38D02-4C99-F379-8082-9883AF391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838" y="2236843"/>
            <a:ext cx="5201121" cy="39319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700" b="1" dirty="0"/>
              <a:t>Why did we merge listings and calendar data?</a:t>
            </a:r>
            <a:endParaRPr lang="en-US" sz="17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Model accuracy improved by 6%</a:t>
            </a:r>
            <a:br>
              <a:rPr lang="en-US" sz="1700" dirty="0"/>
            </a:br>
            <a:r>
              <a:rPr lang="en-US" sz="1700" dirty="0"/>
              <a:t>→ Adding calendar data helped the model make better predictions.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Better understanding of time-based patterns</a:t>
            </a:r>
            <a:br>
              <a:rPr lang="en-US" sz="1700" dirty="0"/>
            </a:br>
            <a:r>
              <a:rPr lang="en-US" sz="1700" dirty="0"/>
              <a:t>→ We could track how demand changed by month.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Seasonal insight:</a:t>
            </a:r>
            <a:br>
              <a:rPr lang="en-US" sz="1700" dirty="0"/>
            </a:br>
            <a:r>
              <a:rPr lang="en-US" sz="1700" dirty="0"/>
              <a:t>→ </a:t>
            </a:r>
            <a:r>
              <a:rPr lang="en-US" sz="1700" b="1" dirty="0"/>
              <a:t>April</a:t>
            </a:r>
            <a:r>
              <a:rPr lang="en-US" sz="1700" dirty="0"/>
              <a:t> had </a:t>
            </a:r>
            <a:r>
              <a:rPr lang="en-US" sz="1700" b="1" dirty="0"/>
              <a:t>15% more demand</a:t>
            </a:r>
            <a:r>
              <a:rPr lang="en-US" sz="1700" dirty="0"/>
              <a:t> than </a:t>
            </a:r>
            <a:r>
              <a:rPr lang="en-US" sz="1700" b="1" dirty="0"/>
              <a:t>August</a:t>
            </a:r>
            <a:r>
              <a:rPr lang="en-US" sz="1700" dirty="0"/>
              <a:t>.</a:t>
            </a:r>
            <a:br>
              <a:rPr lang="en-US" sz="1700" dirty="0"/>
            </a:br>
            <a:r>
              <a:rPr lang="en-US" sz="1700" dirty="0"/>
              <a:t>→ This helps with planning prices and availability.</a:t>
            </a:r>
          </a:p>
          <a:p>
            <a:pPr>
              <a:lnSpc>
                <a:spcPct val="100000"/>
              </a:lnSpc>
            </a:pPr>
            <a:r>
              <a:rPr lang="en-US" sz="1700" b="1" dirty="0"/>
              <a:t>Key takeaway:</a:t>
            </a:r>
            <a:br>
              <a:rPr lang="en-US" sz="1700" dirty="0"/>
            </a:br>
            <a:r>
              <a:rPr lang="en-US" sz="1700" dirty="0"/>
              <a:t>Merging the two datasets gave us both better model performance and useful business insights.</a:t>
            </a:r>
          </a:p>
          <a:p>
            <a:pPr>
              <a:lnSpc>
                <a:spcPct val="100000"/>
              </a:lnSpc>
            </a:pPr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1088235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55BD6-761B-02F9-23C0-F92A7FFE5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749" y="909638"/>
            <a:ext cx="5201121" cy="1318062"/>
          </a:xfrm>
        </p:spPr>
        <p:txBody>
          <a:bodyPr>
            <a:normAutofit/>
          </a:bodyPr>
          <a:lstStyle/>
          <a:p>
            <a:r>
              <a:rPr lang="en-IN" dirty="0"/>
              <a:t>Stakeholder Implications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704DD-ED8E-7D1E-E432-8B4FD73449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99" r="37658"/>
          <a:stretch/>
        </p:blipFill>
        <p:spPr>
          <a:xfrm>
            <a:off x="20" y="10"/>
            <a:ext cx="5686740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3ABF-AFF2-3D72-9726-574BC949A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838" y="2236843"/>
            <a:ext cx="5201121" cy="39319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dirty="0"/>
              <a:t>Hosts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 dynamic pricing based on season and location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Manage availability to match high-demand months</a:t>
            </a:r>
          </a:p>
          <a:p>
            <a:pPr>
              <a:lnSpc>
                <a:spcPct val="100000"/>
              </a:lnSpc>
              <a:buNone/>
            </a:pPr>
            <a:r>
              <a:rPr lang="en-US" sz="1400" b="1" dirty="0"/>
              <a:t>Travelers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Plan trips in the off-season for lower prices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Book early during peak months for better options</a:t>
            </a:r>
          </a:p>
          <a:p>
            <a:pPr>
              <a:lnSpc>
                <a:spcPct val="100000"/>
              </a:lnSpc>
              <a:buNone/>
            </a:pPr>
            <a:r>
              <a:rPr lang="en-US" sz="1400" b="1" dirty="0"/>
              <a:t>Airbnb</a:t>
            </a:r>
            <a:endParaRPr lang="en-US" sz="14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Monitor market trends and seasonal demand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Improve host tools (pricing suggestions, availability tips)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Run targeted promotions to balance supply and demand</a:t>
            </a:r>
          </a:p>
          <a:p>
            <a:pPr>
              <a:lnSpc>
                <a:spcPct val="100000"/>
              </a:lnSpc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099573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CFAC0-03DC-78FD-7C18-3B4B5DE33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IN" dirty="0"/>
              <a:t>Recommendations &amp; AI Support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74779-4315-9556-7193-5767DC13A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300" b="1" dirty="0"/>
              <a:t>Actionable Recommendations</a:t>
            </a:r>
            <a:endParaRPr lang="en-US" sz="13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Adjust prices by ±10–15% based on demand trends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Encourage early bookings during peak seasons (e.g., April)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Offer incentives for listings in low-demand neighborhoods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Build AI-powered dashboards to support host decisions</a:t>
            </a:r>
          </a:p>
          <a:p>
            <a:pPr>
              <a:lnSpc>
                <a:spcPct val="100000"/>
              </a:lnSpc>
              <a:buNone/>
            </a:pPr>
            <a:r>
              <a:rPr lang="en-US" sz="1300" b="1" dirty="0"/>
              <a:t>Generative AI Usage</a:t>
            </a:r>
            <a:endParaRPr lang="en-US" sz="13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Used </a:t>
            </a:r>
            <a:r>
              <a:rPr lang="en-US" sz="1300" dirty="0" err="1"/>
              <a:t>xAI</a:t>
            </a:r>
            <a:r>
              <a:rPr lang="en-US" sz="1300" dirty="0"/>
              <a:t> Grok for: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Debugging preprocessing code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Creating initial visualizations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All AI-generated code was manually reviewed for accuracy</a:t>
            </a:r>
          </a:p>
          <a:p>
            <a:pPr>
              <a:lnSpc>
                <a:spcPct val="100000"/>
              </a:lnSpc>
            </a:pPr>
            <a:endParaRPr lang="en-IN" sz="1300" dirty="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E7C76FB6-5265-B0B4-DACD-FD714E0CE0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53" r="28473" b="-2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11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AE726-4714-38A0-69F9-F081E7FDB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823" y="2109493"/>
            <a:ext cx="4265763" cy="1441776"/>
          </a:xfrm>
        </p:spPr>
        <p:txBody>
          <a:bodyPr anchor="t">
            <a:normAutofit/>
          </a:bodyPr>
          <a:lstStyle/>
          <a:p>
            <a:r>
              <a:rPr lang="en-IN" sz="3400"/>
              <a:t>Acknowledgments &amp;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3BD56-0957-5910-35BA-DF5421341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353" y="2200490"/>
            <a:ext cx="5269831" cy="34453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400" b="1"/>
              <a:t>Inside Airbnb</a:t>
            </a:r>
            <a:r>
              <a:rPr lang="en-IN" sz="1400"/>
              <a:t> dataset for providing detailed listings and calendar data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400" b="1"/>
              <a:t>Scikit-learn</a:t>
            </a:r>
            <a:r>
              <a:rPr lang="en-IN" sz="1400"/>
              <a:t> library (Pedregosa et al., 2011) for model development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400" b="1"/>
              <a:t>Team contributions</a:t>
            </a:r>
            <a:r>
              <a:rPr lang="en-IN" sz="1400"/>
              <a:t> in data preprocessing, </a:t>
            </a:r>
            <a:r>
              <a:rPr lang="en-IN" sz="1400" err="1"/>
              <a:t>modeling</a:t>
            </a:r>
            <a:r>
              <a:rPr lang="en-IN" sz="1400"/>
              <a:t>, analysis, and peer evaluations</a:t>
            </a:r>
          </a:p>
          <a:p>
            <a:pPr>
              <a:lnSpc>
                <a:spcPct val="100000"/>
              </a:lnSpc>
              <a:buNone/>
            </a:pPr>
            <a:r>
              <a:rPr lang="en-IN" sz="1400" b="1"/>
              <a:t>References</a:t>
            </a:r>
            <a:endParaRPr lang="en-IN" sz="14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400"/>
              <a:t>Pedregosa, F., Varoquaux, G., </a:t>
            </a:r>
            <a:r>
              <a:rPr lang="en-IN" sz="1400" err="1"/>
              <a:t>Gramfort</a:t>
            </a:r>
            <a:r>
              <a:rPr lang="en-IN" sz="1400"/>
              <a:t>, A., et al. (2011). </a:t>
            </a:r>
            <a:r>
              <a:rPr lang="en-IN" sz="1400" i="1"/>
              <a:t>Scikit-learn: Machine Learning in Python</a:t>
            </a:r>
            <a:r>
              <a:rPr lang="en-IN" sz="1400"/>
              <a:t>. Journal of Machine Learning Research, 12, 2825–2830.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400"/>
              <a:t>Inside Airbnb. (2024). </a:t>
            </a:r>
            <a:r>
              <a:rPr lang="en-IN" sz="1400" i="1"/>
              <a:t>Get the data</a:t>
            </a:r>
            <a:r>
              <a:rPr lang="en-IN" sz="1400"/>
              <a:t>. https://insideairbnb.com/get-the-data/</a:t>
            </a:r>
          </a:p>
          <a:p>
            <a:pPr>
              <a:lnSpc>
                <a:spcPct val="100000"/>
              </a:lnSpc>
            </a:pPr>
            <a:endParaRPr lang="en-IN" sz="14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8F0A063-5253-8DF5-3B7B-12FE09670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50816" y="3764346"/>
            <a:ext cx="402336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029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70219-95E2-E11D-B8D6-F63205FE7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IN" dirty="0"/>
              <a:t>Executive Summary – Project Overview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C47C3-DBAA-DA93-253F-F4164A396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1400" b="1"/>
              <a:t>🔍 Objective</a:t>
            </a:r>
            <a:br>
              <a:rPr lang="en-IN" sz="1400"/>
            </a:br>
            <a:r>
              <a:rPr lang="en-IN" sz="1400"/>
              <a:t>Predict daily bookings for Amsterdam Airbnb listings by merging listing and calendar data.</a:t>
            </a:r>
          </a:p>
          <a:p>
            <a:pPr>
              <a:lnSpc>
                <a:spcPct val="100000"/>
              </a:lnSpc>
              <a:buNone/>
            </a:pPr>
            <a:r>
              <a:rPr lang="en-IN" sz="1400" b="1"/>
              <a:t>🧩 Data Used</a:t>
            </a:r>
            <a:endParaRPr lang="en-IN" sz="14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400" b="1"/>
              <a:t>Listings</a:t>
            </a:r>
            <a:r>
              <a:rPr lang="en-IN" sz="1400"/>
              <a:t>: 10,000+ entries with host, room, and pricing details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400" b="1"/>
              <a:t>Calendar</a:t>
            </a:r>
            <a:r>
              <a:rPr lang="en-IN" sz="1400"/>
              <a:t>: Daily price and availability (~2 million records)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400"/>
              <a:t>Merged datasets for temporal + spatial insights</a:t>
            </a:r>
          </a:p>
          <a:p>
            <a:pPr>
              <a:lnSpc>
                <a:spcPct val="100000"/>
              </a:lnSpc>
              <a:buNone/>
            </a:pPr>
            <a:r>
              <a:rPr lang="en-IN" sz="1400" b="1"/>
              <a:t>🤖 Final Model</a:t>
            </a:r>
            <a:endParaRPr lang="en-IN" sz="14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400" b="1"/>
              <a:t>Random Forest Classifier</a:t>
            </a:r>
            <a:endParaRPr lang="en-IN" sz="14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400"/>
              <a:t>Outperformed logistic and gradient boosting models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400"/>
              <a:t>Chosen for handling high-dimensional, non-linear data</a:t>
            </a:r>
          </a:p>
          <a:p>
            <a:pPr>
              <a:lnSpc>
                <a:spcPct val="100000"/>
              </a:lnSpc>
            </a:pPr>
            <a:endParaRPr lang="en-IN" sz="1400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0CEC59C7-2092-F775-9C82-3A2D6EAA07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798" r="26606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36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1C69A2-631F-C70C-0193-8E527C8B7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5712"/>
            <a:ext cx="4218435" cy="23906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Executive Summary – Results &amp; Key Insights</a:t>
            </a:r>
            <a:endParaRPr lang="en-IN"/>
          </a:p>
        </p:txBody>
      </p:sp>
      <p:pic>
        <p:nvPicPr>
          <p:cNvPr id="7" name="Graphic 6" descr="Gauge">
            <a:extLst>
              <a:ext uri="{FF2B5EF4-FFF2-40B4-BE49-F238E27FC236}">
                <a16:creationId xmlns:a16="http://schemas.microsoft.com/office/drawing/2014/main" id="{478CA5A9-C18E-9470-915A-30E9242A1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383" y="3210560"/>
            <a:ext cx="2959568" cy="29595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ADC89C-EB4E-4AA5-ABBD-448BEC5FA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255110" y="723900"/>
            <a:ext cx="0" cy="54494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33BF7-61A5-1239-E5F9-A528E0D78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6418" y="555712"/>
            <a:ext cx="5916168" cy="56144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700" b="1"/>
              <a:t>📉 Performance Metrics</a:t>
            </a:r>
            <a:endParaRPr lang="en-US" sz="17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Accuracy</a:t>
            </a:r>
            <a:r>
              <a:rPr lang="en-US" sz="1700"/>
              <a:t>: 90%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F1 Score</a:t>
            </a:r>
            <a:r>
              <a:rPr lang="en-US" sz="1700"/>
              <a:t>: 94%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ROC AUC</a:t>
            </a:r>
            <a:r>
              <a:rPr lang="en-US" sz="1700"/>
              <a:t>: 95%</a:t>
            </a:r>
          </a:p>
          <a:p>
            <a:pPr>
              <a:lnSpc>
                <a:spcPct val="100000"/>
              </a:lnSpc>
              <a:buNone/>
            </a:pPr>
            <a:r>
              <a:rPr lang="en-US" sz="1700" b="1"/>
              <a:t>📌 Key Findings</a:t>
            </a:r>
            <a:endParaRPr lang="en-US" sz="17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Seasonality</a:t>
            </a:r>
            <a:r>
              <a:rPr lang="en-US" sz="1700"/>
              <a:t>: Peaks in April &amp; December; dips in August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Location</a:t>
            </a:r>
            <a:r>
              <a:rPr lang="en-US" sz="1700"/>
              <a:t>: Centrum listings most booked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Room Type</a:t>
            </a:r>
            <a:r>
              <a:rPr lang="en-US" sz="1700"/>
              <a:t>: Entire homes favored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Pricing</a:t>
            </a:r>
            <a:r>
              <a:rPr lang="en-US" sz="1700"/>
              <a:t>: Mid-range pricing sees higher booking rates</a:t>
            </a:r>
          </a:p>
          <a:p>
            <a:pPr>
              <a:lnSpc>
                <a:spcPct val="100000"/>
              </a:lnSpc>
              <a:buNone/>
            </a:pPr>
            <a:r>
              <a:rPr lang="en-US" sz="1700" b="1"/>
              <a:t>💼 Impact</a:t>
            </a:r>
            <a:endParaRPr lang="en-US" sz="17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/>
              <a:t>Hosts: Optimize pricing and availability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/>
              <a:t>Airbnb: Enhance tools for hosts and forecast demand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/>
              <a:t>Travelers: Identify ideal booking periods</a:t>
            </a:r>
          </a:p>
          <a:p>
            <a:pPr>
              <a:lnSpc>
                <a:spcPct val="100000"/>
              </a:lnSpc>
            </a:pPr>
            <a:endParaRPr lang="en-IN" sz="1700"/>
          </a:p>
        </p:txBody>
      </p:sp>
    </p:spTree>
    <p:extLst>
      <p:ext uri="{BB962C8B-B14F-4D97-AF65-F5344CB8AC3E}">
        <p14:creationId xmlns:p14="http://schemas.microsoft.com/office/powerpoint/2010/main" val="843894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58796-3560-2E70-F1C9-7F774B33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3A182-0545-6C42-F143-C2BA5DADA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99" y="1645919"/>
            <a:ext cx="10691265" cy="3739896"/>
          </a:xfrm>
        </p:spPr>
        <p:txBody>
          <a:bodyPr/>
          <a:lstStyle/>
          <a:p>
            <a:pPr>
              <a:buNone/>
            </a:pPr>
            <a:r>
              <a:rPr lang="en-US" b="1" dirty="0"/>
              <a:t>Main Question</a:t>
            </a:r>
          </a:p>
          <a:p>
            <a:pPr marL="0" indent="0">
              <a:buNone/>
            </a:pPr>
            <a:r>
              <a:rPr lang="en-US" b="1" dirty="0"/>
              <a:t>Can we predict whether an Airbnb listing in Amsterdam will be booked on a specific day?</a:t>
            </a:r>
            <a:endParaRPr lang="en-US" dirty="0"/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C6A378-A3F0-2A00-6085-1C4BAA7BD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599160"/>
              </p:ext>
            </p:extLst>
          </p:nvPr>
        </p:nvGraphicFramePr>
        <p:xfrm>
          <a:off x="526898" y="2649791"/>
          <a:ext cx="10217302" cy="2308224"/>
        </p:xfrm>
        <a:graphic>
          <a:graphicData uri="http://schemas.openxmlformats.org/drawingml/2006/table">
            <a:tbl>
              <a:tblPr/>
              <a:tblGrid>
                <a:gridCol w="5108651">
                  <a:extLst>
                    <a:ext uri="{9D8B030D-6E8A-4147-A177-3AD203B41FA5}">
                      <a16:colId xmlns:a16="http://schemas.microsoft.com/office/drawing/2014/main" val="2040700381"/>
                    </a:ext>
                  </a:extLst>
                </a:gridCol>
                <a:gridCol w="5108651">
                  <a:extLst>
                    <a:ext uri="{9D8B030D-6E8A-4147-A177-3AD203B41FA5}">
                      <a16:colId xmlns:a16="http://schemas.microsoft.com/office/drawing/2014/main" val="3160048313"/>
                    </a:ext>
                  </a:extLst>
                </a:gridCol>
              </a:tblGrid>
              <a:tr h="419677">
                <a:tc>
                  <a:txBody>
                    <a:bodyPr/>
                    <a:lstStyle/>
                    <a:p>
                      <a:r>
                        <a:rPr lang="en-IN" dirty="0"/>
                        <a:t>Stakeholder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Benefit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465033"/>
                  </a:ext>
                </a:extLst>
              </a:tr>
              <a:tr h="734435">
                <a:tc>
                  <a:txBody>
                    <a:bodyPr/>
                    <a:lstStyle/>
                    <a:p>
                      <a:r>
                        <a:rPr lang="en-IN"/>
                        <a:t>🏠 </a:t>
                      </a:r>
                      <a:r>
                        <a:rPr lang="en-IN" b="1"/>
                        <a:t>Hosts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Optimize pricing strategies, adjust availability, improve occupancy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67798"/>
                  </a:ext>
                </a:extLst>
              </a:tr>
              <a:tr h="419677">
                <a:tc>
                  <a:txBody>
                    <a:bodyPr/>
                    <a:lstStyle/>
                    <a:p>
                      <a:r>
                        <a:rPr lang="en-IN"/>
                        <a:t>✈️ </a:t>
                      </a:r>
                      <a:r>
                        <a:rPr lang="en-IN" b="1"/>
                        <a:t>Travelers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Identify affordable periods, plan better trips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858449"/>
                  </a:ext>
                </a:extLst>
              </a:tr>
              <a:tr h="734435">
                <a:tc>
                  <a:txBody>
                    <a:bodyPr/>
                    <a:lstStyle/>
                    <a:p>
                      <a:r>
                        <a:rPr lang="en-IN" dirty="0"/>
                        <a:t>🏢 </a:t>
                      </a:r>
                      <a:r>
                        <a:rPr lang="en-IN" b="1" dirty="0"/>
                        <a:t>Airbnb (Platform)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Understand booking trends, develop host tools, forecast city-wide demand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70095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4841477-0F3C-6427-85C0-746459543097}"/>
              </a:ext>
            </a:extLst>
          </p:cNvPr>
          <p:cNvSpPr txBox="1"/>
          <p:nvPr/>
        </p:nvSpPr>
        <p:spPr>
          <a:xfrm>
            <a:off x="700635" y="5212081"/>
            <a:ext cx="103464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Business Context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Amsterdam has </a:t>
            </a:r>
            <a:r>
              <a:rPr lang="en-US" b="1" dirty="0"/>
              <a:t>dynamic tourist seasons</a:t>
            </a:r>
            <a:r>
              <a:rPr lang="en-US" dirty="0"/>
              <a:t>, making demand forecasting critical.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Accurate predictions can lead to </a:t>
            </a:r>
            <a:r>
              <a:rPr lang="en-US" b="1" dirty="0"/>
              <a:t>better revenue management</a:t>
            </a:r>
            <a:r>
              <a:rPr lang="en-US" dirty="0"/>
              <a:t> and </a:t>
            </a:r>
            <a:r>
              <a:rPr lang="en-US" b="1" dirty="0"/>
              <a:t>customer satisfaction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476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3" name="Rectangle 207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F1A00-4188-1FEA-DDC4-BE2FE4E1E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749" y="909638"/>
            <a:ext cx="5201121" cy="1318062"/>
          </a:xfrm>
        </p:spPr>
        <p:txBody>
          <a:bodyPr>
            <a:normAutofit/>
          </a:bodyPr>
          <a:lstStyle/>
          <a:p>
            <a:r>
              <a:rPr lang="en-IN" b="1" dirty="0"/>
              <a:t>Datasets Overview</a:t>
            </a:r>
            <a:br>
              <a:rPr lang="en-IN" b="1" dirty="0"/>
            </a:br>
            <a:endParaRPr lang="en-IN" dirty="0"/>
          </a:p>
        </p:txBody>
      </p:sp>
      <p:pic>
        <p:nvPicPr>
          <p:cNvPr id="2057" name="Picture 9" descr="Generated image">
            <a:extLst>
              <a:ext uri="{FF2B5EF4-FFF2-40B4-BE49-F238E27FC236}">
                <a16:creationId xmlns:a16="http://schemas.microsoft.com/office/drawing/2014/main" id="{C2CE5A43-560F-2F31-7EB7-FCE4DB924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0" r="8519"/>
          <a:stretch/>
        </p:blipFill>
        <p:spPr bwMode="auto">
          <a:xfrm>
            <a:off x="20" y="10"/>
            <a:ext cx="568674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74" name="Straight Connector 207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D196E-1233-9F58-8584-B546D53C4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252" y="1632014"/>
            <a:ext cx="6176607" cy="50545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500" b="1" dirty="0"/>
              <a:t>1. Listings Dataset</a:t>
            </a:r>
            <a:endParaRPr lang="en-US" sz="15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Entries: 10,075 unique listings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Key features: </a:t>
            </a:r>
            <a:r>
              <a:rPr lang="en-US" sz="1500" dirty="0" err="1"/>
              <a:t>room_type</a:t>
            </a:r>
            <a:r>
              <a:rPr lang="en-US" sz="1500" dirty="0"/>
              <a:t>, </a:t>
            </a:r>
            <a:r>
              <a:rPr lang="en-US" sz="1500" dirty="0" err="1"/>
              <a:t>neighbourhood</a:t>
            </a:r>
            <a:r>
              <a:rPr lang="en-US" sz="1500" dirty="0"/>
              <a:t>, price, </a:t>
            </a:r>
            <a:r>
              <a:rPr lang="en-US" sz="1500" dirty="0" err="1"/>
              <a:t>host_id</a:t>
            </a:r>
            <a:r>
              <a:rPr lang="en-US" sz="1500" dirty="0"/>
              <a:t>, </a:t>
            </a:r>
            <a:r>
              <a:rPr lang="en-US" sz="1500" dirty="0" err="1"/>
              <a:t>number_of_reviews</a:t>
            </a:r>
            <a:r>
              <a:rPr lang="en-US" sz="1500" dirty="0"/>
              <a:t>, </a:t>
            </a:r>
            <a:r>
              <a:rPr lang="en-US" sz="1500" dirty="0" err="1"/>
              <a:t>minimum_nights</a:t>
            </a:r>
            <a:r>
              <a:rPr lang="en-US" sz="1500" dirty="0"/>
              <a:t>, etc.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Type: Static (does not change daily)</a:t>
            </a:r>
          </a:p>
          <a:p>
            <a:pPr>
              <a:lnSpc>
                <a:spcPct val="100000"/>
              </a:lnSpc>
              <a:buNone/>
            </a:pPr>
            <a:r>
              <a:rPr lang="en-US" sz="1500" b="1" dirty="0"/>
              <a:t>2. Calendar Dataset</a:t>
            </a:r>
            <a:endParaRPr lang="en-US" sz="15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Size: ~2 million records (daily data for each listing)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Key features: date, available, price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Type: Dynamic (captures daily availability and pricing)</a:t>
            </a:r>
          </a:p>
          <a:p>
            <a:pPr>
              <a:lnSpc>
                <a:spcPct val="100000"/>
              </a:lnSpc>
              <a:buNone/>
            </a:pPr>
            <a:r>
              <a:rPr lang="en-US" sz="1500" b="1" dirty="0"/>
              <a:t>Combined Use</a:t>
            </a:r>
            <a:endParaRPr lang="en-US" sz="15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Merged listings and calendar data to create a dataset with both static and time-based features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Enabled richer analysis of how factors like location, room type, and date influence booking likelihood</a:t>
            </a:r>
          </a:p>
          <a:p>
            <a:pPr>
              <a:lnSpc>
                <a:spcPct val="100000"/>
              </a:lnSpc>
            </a:pP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val="330973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C0F0D-8210-5872-A817-91350F8D8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IN" dirty="0"/>
              <a:t>Data Exploration – Key Insights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F12DBD5E-ACB3-9F62-BE9B-99278850C5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4966586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4413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5D32A2-9FC1-4397-9A7C-9D84021CB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800" y="753214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400228E-9125-1377-AF53-91A8ACF89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83446"/>
            <a:ext cx="4836675" cy="2974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E545DC-5E79-BBEC-DE82-927C12130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00" y="3988019"/>
            <a:ext cx="4960500" cy="259186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A61890-5AB6-2FD5-167F-30F4A35F2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9200" y="694587"/>
            <a:ext cx="4668139" cy="30945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A0B193-60E4-BA2C-948D-237904E3A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879" y="467155"/>
            <a:ext cx="5535096" cy="332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2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DE47B-72AE-8E5F-F4A2-2E27EE627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239599" cy="1307590"/>
          </a:xfrm>
        </p:spPr>
        <p:txBody>
          <a:bodyPr>
            <a:normAutofit/>
          </a:bodyPr>
          <a:lstStyle/>
          <a:p>
            <a:r>
              <a:rPr lang="en-IN" dirty="0"/>
              <a:t>Data Preprocessing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15BE95-1337-20E2-B2EF-5DA486F72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51CCC-BD6F-A0B6-7490-1651ED15D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21992"/>
            <a:ext cx="6239599" cy="39410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Missing Values</a:t>
            </a:r>
            <a:endParaRPr lang="en-US" sz="17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Addressed </a:t>
            </a:r>
            <a:r>
              <a:rPr lang="en-US" sz="1700" b="1" dirty="0"/>
              <a:t>21.3% missing</a:t>
            </a:r>
            <a:r>
              <a:rPr lang="en-US" sz="1700" dirty="0"/>
              <a:t> entries in </a:t>
            </a:r>
            <a:r>
              <a:rPr lang="en-US" sz="1700" i="1" dirty="0"/>
              <a:t>listing prices</a:t>
            </a:r>
            <a:r>
              <a:rPr lang="en-US" sz="1700" dirty="0"/>
              <a:t> through appropriate imputation.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Data Cleanup</a:t>
            </a:r>
            <a:endParaRPr lang="en-US" sz="17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Removed </a:t>
            </a:r>
            <a:r>
              <a:rPr lang="en-US" sz="1700" b="1" dirty="0"/>
              <a:t>redundant and empty columns</a:t>
            </a:r>
            <a:r>
              <a:rPr lang="en-US" sz="1700" dirty="0"/>
              <a:t> to streamline dataset.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Converted </a:t>
            </a:r>
            <a:r>
              <a:rPr lang="en-US" sz="1700" i="1" dirty="0"/>
              <a:t>price</a:t>
            </a:r>
            <a:r>
              <a:rPr lang="en-US" sz="1700" dirty="0"/>
              <a:t> column to </a:t>
            </a:r>
            <a:r>
              <a:rPr lang="en-US" sz="1700" b="1" dirty="0"/>
              <a:t>numeric format</a:t>
            </a:r>
            <a:r>
              <a:rPr lang="en-US" sz="1700" dirty="0"/>
              <a:t> for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Outlier Handling</a:t>
            </a:r>
            <a:endParaRPr lang="en-US" sz="17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Applied </a:t>
            </a:r>
            <a:r>
              <a:rPr lang="en-US" sz="1700" b="1" dirty="0"/>
              <a:t>capping</a:t>
            </a:r>
            <a:r>
              <a:rPr lang="en-US" sz="1700" dirty="0"/>
              <a:t> to extreme values in </a:t>
            </a:r>
            <a:r>
              <a:rPr lang="en-US" sz="1700" i="1" dirty="0"/>
              <a:t>price</a:t>
            </a:r>
            <a:r>
              <a:rPr lang="en-US" sz="1700" dirty="0"/>
              <a:t> and </a:t>
            </a:r>
            <a:r>
              <a:rPr lang="en-US" sz="1700" i="1" dirty="0"/>
              <a:t>minimum nights</a:t>
            </a:r>
            <a:r>
              <a:rPr lang="en-US" sz="1700" dirty="0"/>
              <a:t> to reduce skewness and improve model performance.</a:t>
            </a:r>
          </a:p>
          <a:p>
            <a:endParaRPr lang="en-IN" sz="1700" dirty="0"/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661F2D98-343A-3E9E-4833-241200EE38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46" r="26598" b="-1"/>
          <a:stretch/>
        </p:blipFill>
        <p:spPr>
          <a:xfrm>
            <a:off x="7583424" y="10"/>
            <a:ext cx="460857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69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D4AB9-63D4-50D5-01C5-7119E355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98176" cy="1051914"/>
          </a:xfrm>
        </p:spPr>
        <p:txBody>
          <a:bodyPr>
            <a:normAutofit/>
          </a:bodyPr>
          <a:lstStyle/>
          <a:p>
            <a:r>
              <a:rPr lang="en-IN" dirty="0"/>
              <a:t>Feature Engineering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1E139D-D775-5582-2D42-12712C4300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838885"/>
              </p:ext>
            </p:extLst>
          </p:nvPr>
        </p:nvGraphicFramePr>
        <p:xfrm>
          <a:off x="800100" y="2276474"/>
          <a:ext cx="10629900" cy="38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511951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1070</Words>
  <Application>Microsoft Office PowerPoint</Application>
  <PresentationFormat>Widescreen</PresentationFormat>
  <Paragraphs>138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Arial</vt:lpstr>
      <vt:lpstr>Bierstadt</vt:lpstr>
      <vt:lpstr>Calisto MT</vt:lpstr>
      <vt:lpstr>Univers Condensed</vt:lpstr>
      <vt:lpstr>ChronicleVTI</vt:lpstr>
      <vt:lpstr>Airbnb Demand &amp; Availability -Amsterdam</vt:lpstr>
      <vt:lpstr>Executive Summary – Project Overview</vt:lpstr>
      <vt:lpstr>Executive Summary – Results &amp; Key Insights</vt:lpstr>
      <vt:lpstr>Problem Statement</vt:lpstr>
      <vt:lpstr>Datasets Overview </vt:lpstr>
      <vt:lpstr>Data Exploration – Key Insights</vt:lpstr>
      <vt:lpstr>PowerPoint Presentation</vt:lpstr>
      <vt:lpstr>Data Preprocessing</vt:lpstr>
      <vt:lpstr>Feature Engineering</vt:lpstr>
      <vt:lpstr>Model Selection</vt:lpstr>
      <vt:lpstr>Model Training and Evaluation</vt:lpstr>
      <vt:lpstr>Feature Importance</vt:lpstr>
      <vt:lpstr>PowerPoint Presentation</vt:lpstr>
      <vt:lpstr>Combining Datasets – Added Value</vt:lpstr>
      <vt:lpstr>Stakeholder Implications</vt:lpstr>
      <vt:lpstr>Recommendations &amp; AI Support</vt:lpstr>
      <vt:lpstr>Acknowledgments &amp;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BRINDA KAUSHIK</dc:creator>
  <cp:lastModifiedBy>BRINDA KAUSHIK</cp:lastModifiedBy>
  <cp:revision>4</cp:revision>
  <dcterms:created xsi:type="dcterms:W3CDTF">2025-05-06T02:36:35Z</dcterms:created>
  <dcterms:modified xsi:type="dcterms:W3CDTF">2025-05-06T14:20:46Z</dcterms:modified>
</cp:coreProperties>
</file>